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Lst>
  <p:notesMasterIdLst>
    <p:notesMasterId r:id="rId79"/>
  </p:notesMasterIdLst>
  <p:handoutMasterIdLst>
    <p:handoutMasterId r:id="rId80"/>
  </p:handoutMasterIdLst>
  <p:sldIdLst>
    <p:sldId id="256" r:id="rId4"/>
    <p:sldId id="414" r:id="rId5"/>
    <p:sldId id="484" r:id="rId6"/>
    <p:sldId id="485" r:id="rId7"/>
    <p:sldId id="417" r:id="rId8"/>
    <p:sldId id="486" r:id="rId9"/>
    <p:sldId id="419" r:id="rId10"/>
    <p:sldId id="421" r:id="rId11"/>
    <p:sldId id="423" r:id="rId12"/>
    <p:sldId id="490" r:id="rId13"/>
    <p:sldId id="424" r:id="rId14"/>
    <p:sldId id="406" r:id="rId15"/>
    <p:sldId id="415" r:id="rId16"/>
    <p:sldId id="394" r:id="rId17"/>
    <p:sldId id="404" r:id="rId18"/>
    <p:sldId id="391" r:id="rId19"/>
    <p:sldId id="467" r:id="rId20"/>
    <p:sldId id="400" r:id="rId21"/>
    <p:sldId id="466" r:id="rId22"/>
    <p:sldId id="395" r:id="rId23"/>
    <p:sldId id="392" r:id="rId24"/>
    <p:sldId id="401" r:id="rId25"/>
    <p:sldId id="469" r:id="rId26"/>
    <p:sldId id="393" r:id="rId27"/>
    <p:sldId id="470" r:id="rId28"/>
    <p:sldId id="440" r:id="rId29"/>
    <p:sldId id="441" r:id="rId30"/>
    <p:sldId id="442" r:id="rId31"/>
    <p:sldId id="447" r:id="rId32"/>
    <p:sldId id="448" r:id="rId33"/>
    <p:sldId id="449" r:id="rId34"/>
    <p:sldId id="450" r:id="rId35"/>
    <p:sldId id="451" r:id="rId36"/>
    <p:sldId id="453" r:id="rId37"/>
    <p:sldId id="454" r:id="rId38"/>
    <p:sldId id="455" r:id="rId39"/>
    <p:sldId id="456" r:id="rId40"/>
    <p:sldId id="457" r:id="rId41"/>
    <p:sldId id="458" r:id="rId42"/>
    <p:sldId id="459" r:id="rId43"/>
    <p:sldId id="460" r:id="rId44"/>
    <p:sldId id="471" r:id="rId45"/>
    <p:sldId id="463" r:id="rId46"/>
    <p:sldId id="464" r:id="rId47"/>
    <p:sldId id="465" r:id="rId48"/>
    <p:sldId id="472" r:id="rId49"/>
    <p:sldId id="461" r:id="rId50"/>
    <p:sldId id="428" r:id="rId51"/>
    <p:sldId id="429" r:id="rId52"/>
    <p:sldId id="430" r:id="rId53"/>
    <p:sldId id="473" r:id="rId54"/>
    <p:sldId id="431" r:id="rId55"/>
    <p:sldId id="432" r:id="rId56"/>
    <p:sldId id="433" r:id="rId57"/>
    <p:sldId id="462" r:id="rId58"/>
    <p:sldId id="434" r:id="rId59"/>
    <p:sldId id="435" r:id="rId60"/>
    <p:sldId id="436" r:id="rId61"/>
    <p:sldId id="437" r:id="rId62"/>
    <p:sldId id="438" r:id="rId63"/>
    <p:sldId id="439" r:id="rId64"/>
    <p:sldId id="475" r:id="rId65"/>
    <p:sldId id="474" r:id="rId66"/>
    <p:sldId id="476" r:id="rId67"/>
    <p:sldId id="477" r:id="rId68"/>
    <p:sldId id="478" r:id="rId69"/>
    <p:sldId id="479" r:id="rId70"/>
    <p:sldId id="487" r:id="rId71"/>
    <p:sldId id="488" r:id="rId72"/>
    <p:sldId id="480" r:id="rId73"/>
    <p:sldId id="481" r:id="rId74"/>
    <p:sldId id="482" r:id="rId75"/>
    <p:sldId id="483" r:id="rId76"/>
    <p:sldId id="425" r:id="rId77"/>
    <p:sldId id="261" r:id="rId78"/>
  </p:sldIdLst>
  <p:sldSz cx="9144000" cy="6858000" type="screen4x3"/>
  <p:notesSz cx="6985000" cy="9271000"/>
  <p:defaultTextStyle>
    <a:defPPr>
      <a:defRPr lang="en-US"/>
    </a:defPPr>
    <a:lvl1pPr algn="l" defTabSz="457200" rtl="0" eaLnBrk="0" fontAlgn="base" hangingPunct="0">
      <a:spcBef>
        <a:spcPct val="0"/>
      </a:spcBef>
      <a:spcAft>
        <a:spcPct val="0"/>
      </a:spcAft>
      <a:defRPr kern="1200">
        <a:solidFill>
          <a:schemeClr val="tx1"/>
        </a:solidFill>
        <a:latin typeface="Arial" pitchFamily="34" charset="0"/>
        <a:ea typeface="ヒラギノ角ゴ Pro W3" pitchFamily="-84" charset="-128"/>
        <a:cs typeface="+mn-cs"/>
      </a:defRPr>
    </a:lvl1pPr>
    <a:lvl2pPr marL="457200" algn="l" defTabSz="457200" rtl="0" eaLnBrk="0" fontAlgn="base" hangingPunct="0">
      <a:spcBef>
        <a:spcPct val="0"/>
      </a:spcBef>
      <a:spcAft>
        <a:spcPct val="0"/>
      </a:spcAft>
      <a:defRPr kern="1200">
        <a:solidFill>
          <a:schemeClr val="tx1"/>
        </a:solidFill>
        <a:latin typeface="Arial" pitchFamily="34" charset="0"/>
        <a:ea typeface="ヒラギノ角ゴ Pro W3" pitchFamily="-84" charset="-128"/>
        <a:cs typeface="+mn-cs"/>
      </a:defRPr>
    </a:lvl2pPr>
    <a:lvl3pPr marL="914400" algn="l" defTabSz="457200" rtl="0" eaLnBrk="0" fontAlgn="base" hangingPunct="0">
      <a:spcBef>
        <a:spcPct val="0"/>
      </a:spcBef>
      <a:spcAft>
        <a:spcPct val="0"/>
      </a:spcAft>
      <a:defRPr kern="1200">
        <a:solidFill>
          <a:schemeClr val="tx1"/>
        </a:solidFill>
        <a:latin typeface="Arial" pitchFamily="34" charset="0"/>
        <a:ea typeface="ヒラギノ角ゴ Pro W3" pitchFamily="-84" charset="-128"/>
        <a:cs typeface="+mn-cs"/>
      </a:defRPr>
    </a:lvl3pPr>
    <a:lvl4pPr marL="1371600" algn="l" defTabSz="457200" rtl="0" eaLnBrk="0" fontAlgn="base" hangingPunct="0">
      <a:spcBef>
        <a:spcPct val="0"/>
      </a:spcBef>
      <a:spcAft>
        <a:spcPct val="0"/>
      </a:spcAft>
      <a:defRPr kern="1200">
        <a:solidFill>
          <a:schemeClr val="tx1"/>
        </a:solidFill>
        <a:latin typeface="Arial" pitchFamily="34" charset="0"/>
        <a:ea typeface="ヒラギノ角ゴ Pro W3" pitchFamily="-84" charset="-128"/>
        <a:cs typeface="+mn-cs"/>
      </a:defRPr>
    </a:lvl4pPr>
    <a:lvl5pPr marL="1828800" algn="l" defTabSz="457200" rtl="0" eaLnBrk="0" fontAlgn="base" hangingPunct="0">
      <a:spcBef>
        <a:spcPct val="0"/>
      </a:spcBef>
      <a:spcAft>
        <a:spcPct val="0"/>
      </a:spcAft>
      <a:defRPr kern="1200">
        <a:solidFill>
          <a:schemeClr val="tx1"/>
        </a:solidFill>
        <a:latin typeface="Arial" pitchFamily="34" charset="0"/>
        <a:ea typeface="ヒラギノ角ゴ Pro W3" pitchFamily="-84" charset="-128"/>
        <a:cs typeface="+mn-cs"/>
      </a:defRPr>
    </a:lvl5pPr>
    <a:lvl6pPr marL="2286000" algn="l" defTabSz="914400" rtl="0" eaLnBrk="1" latinLnBrk="0" hangingPunct="1">
      <a:defRPr kern="1200">
        <a:solidFill>
          <a:schemeClr val="tx1"/>
        </a:solidFill>
        <a:latin typeface="Arial" pitchFamily="34" charset="0"/>
        <a:ea typeface="ヒラギノ角ゴ Pro W3" pitchFamily="-84" charset="-128"/>
        <a:cs typeface="+mn-cs"/>
      </a:defRPr>
    </a:lvl6pPr>
    <a:lvl7pPr marL="2743200" algn="l" defTabSz="914400" rtl="0" eaLnBrk="1" latinLnBrk="0" hangingPunct="1">
      <a:defRPr kern="1200">
        <a:solidFill>
          <a:schemeClr val="tx1"/>
        </a:solidFill>
        <a:latin typeface="Arial" pitchFamily="34" charset="0"/>
        <a:ea typeface="ヒラギノ角ゴ Pro W3" pitchFamily="-84" charset="-128"/>
        <a:cs typeface="+mn-cs"/>
      </a:defRPr>
    </a:lvl7pPr>
    <a:lvl8pPr marL="3200400" algn="l" defTabSz="914400" rtl="0" eaLnBrk="1" latinLnBrk="0" hangingPunct="1">
      <a:defRPr kern="1200">
        <a:solidFill>
          <a:schemeClr val="tx1"/>
        </a:solidFill>
        <a:latin typeface="Arial" pitchFamily="34" charset="0"/>
        <a:ea typeface="ヒラギノ角ゴ Pro W3" pitchFamily="-84" charset="-128"/>
        <a:cs typeface="+mn-cs"/>
      </a:defRPr>
    </a:lvl8pPr>
    <a:lvl9pPr marL="3657600" algn="l" defTabSz="914400" rtl="0" eaLnBrk="1" latinLnBrk="0" hangingPunct="1">
      <a:defRPr kern="1200">
        <a:solidFill>
          <a:schemeClr val="tx1"/>
        </a:solidFill>
        <a:latin typeface="Arial" pitchFamily="34" charset="0"/>
        <a:ea typeface="ヒラギノ角ゴ Pro W3" pitchFamily="-84" charset="-128"/>
        <a:cs typeface="+mn-cs"/>
      </a:defRPr>
    </a:lvl9pPr>
  </p:defaultTextStyle>
  <p:extLst>
    <p:ext uri="{EFAFB233-063F-42B5-8137-9DF3F51BA10A}">
      <p15:sldGuideLst xmlns:p15="http://schemas.microsoft.com/office/powerpoint/2012/main">
        <p15:guide id="1" orient="horz" pos="-4">
          <p15:clr>
            <a:srgbClr val="A4A3A4"/>
          </p15:clr>
        </p15:guide>
        <p15:guide id="2" pos="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5BE1"/>
    <a:srgbClr val="FF8000"/>
    <a:srgbClr val="800080"/>
    <a:srgbClr val="FF00FF"/>
    <a:srgbClr val="FFFF00"/>
    <a:srgbClr val="996633"/>
    <a:srgbClr val="FE454A"/>
    <a:srgbClr val="CCCCFF"/>
    <a:srgbClr val="FFFF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2" autoAdjust="0"/>
    <p:restoredTop sz="89115" autoAdjust="0"/>
  </p:normalViewPr>
  <p:slideViewPr>
    <p:cSldViewPr snapToObjects="1">
      <p:cViewPr varScale="1">
        <p:scale>
          <a:sx n="64" d="100"/>
          <a:sy n="64" d="100"/>
        </p:scale>
        <p:origin x="1296" y="-6"/>
      </p:cViewPr>
      <p:guideLst>
        <p:guide orient="horz" pos="-4"/>
        <p:guide pos="3"/>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62" d="100"/>
          <a:sy n="62" d="100"/>
        </p:scale>
        <p:origin x="2106"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viewProps" Target="viewProps.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handoutMaster" Target="handoutMasters/handoutMaster1.xml"/><Relationship Id="rId85" Type="http://schemas.microsoft.com/office/2015/10/relationships/revisionInfo" Target="revisionInfo.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8698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3867"/>
          </a:xfrm>
          <a:prstGeom prst="rect">
            <a:avLst/>
          </a:prstGeom>
        </p:spPr>
        <p:txBody>
          <a:bodyPr vert="horz" wrap="square" lIns="92560" tIns="46280" rIns="92560" bIns="46280" numCol="1" anchor="t" anchorCtr="0" compatLnSpc="1">
            <a:prstTxWarp prst="textNoShape">
              <a:avLst/>
            </a:prstTxWarp>
          </a:bodyPr>
          <a:lstStyle>
            <a:lvl1pPr eaLnBrk="1" hangingPunct="1">
              <a:defRPr sz="1200">
                <a:latin typeface="Calibri" pitchFamily="34" charset="0"/>
                <a:ea typeface="ヒラギノ角ゴ Pro W3" charset="-128"/>
                <a:cs typeface="+mn-cs"/>
              </a:defRPr>
            </a:lvl1pPr>
          </a:lstStyle>
          <a:p>
            <a:pPr>
              <a:defRPr/>
            </a:pPr>
            <a:endParaRPr lang="es-CL"/>
          </a:p>
        </p:txBody>
      </p:sp>
      <p:sp>
        <p:nvSpPr>
          <p:cNvPr id="3" name="Date Placeholder 2"/>
          <p:cNvSpPr>
            <a:spLocks noGrp="1"/>
          </p:cNvSpPr>
          <p:nvPr>
            <p:ph type="dt" idx="1"/>
          </p:nvPr>
        </p:nvSpPr>
        <p:spPr>
          <a:xfrm>
            <a:off x="3955953" y="0"/>
            <a:ext cx="3027466" cy="463867"/>
          </a:xfrm>
          <a:prstGeom prst="rect">
            <a:avLst/>
          </a:prstGeom>
        </p:spPr>
        <p:txBody>
          <a:bodyPr vert="horz" wrap="square" lIns="92560" tIns="46280" rIns="92560" bIns="46280" numCol="1" anchor="t" anchorCtr="0" compatLnSpc="1">
            <a:prstTxWarp prst="textNoShape">
              <a:avLst/>
            </a:prstTxWarp>
          </a:bodyPr>
          <a:lstStyle>
            <a:lvl1pPr algn="r" eaLnBrk="1" hangingPunct="1">
              <a:defRPr sz="1200">
                <a:latin typeface="Calibri" pitchFamily="34" charset="0"/>
                <a:ea typeface="ヒラギノ角ゴ Pro W3" charset="-128"/>
                <a:cs typeface="+mn-cs"/>
              </a:defRPr>
            </a:lvl1pPr>
          </a:lstStyle>
          <a:p>
            <a:pPr>
              <a:defRPr/>
            </a:pPr>
            <a:fld id="{38F5AD5A-1348-4EE0-B8E2-926F468BC17A}" type="datetime1">
              <a:rPr lang="en-US"/>
              <a:pPr>
                <a:defRPr/>
              </a:pPr>
              <a:t>6/6/2017</a:t>
            </a:fld>
            <a:endParaRPr lang="en-US"/>
          </a:p>
        </p:txBody>
      </p:sp>
      <p:sp>
        <p:nvSpPr>
          <p:cNvPr id="4" name="Slide Image Placeholder 3"/>
          <p:cNvSpPr>
            <a:spLocks noGrp="1" noRot="1" noChangeAspect="1"/>
          </p:cNvSpPr>
          <p:nvPr>
            <p:ph type="sldImg" idx="2"/>
          </p:nvPr>
        </p:nvSpPr>
        <p:spPr>
          <a:xfrm>
            <a:off x="1176338" y="696913"/>
            <a:ext cx="4632325" cy="3475037"/>
          </a:xfrm>
          <a:prstGeom prst="rect">
            <a:avLst/>
          </a:prstGeom>
          <a:noFill/>
          <a:ln w="12700">
            <a:solidFill>
              <a:prstClr val="black"/>
            </a:solidFill>
          </a:ln>
        </p:spPr>
        <p:txBody>
          <a:bodyPr vert="horz" wrap="square" lIns="92560" tIns="46280" rIns="92560" bIns="46280" numCol="1" anchor="ctr" anchorCtr="0" compatLnSpc="1">
            <a:prstTxWarp prst="textNoShape">
              <a:avLst/>
            </a:prstTxWarp>
          </a:bodyPr>
          <a:lstStyle/>
          <a:p>
            <a:pPr lvl="0"/>
            <a:endParaRPr lang="es-CL" noProof="0"/>
          </a:p>
        </p:txBody>
      </p:sp>
      <p:sp>
        <p:nvSpPr>
          <p:cNvPr id="5" name="Notes Placeholder 4"/>
          <p:cNvSpPr>
            <a:spLocks noGrp="1"/>
          </p:cNvSpPr>
          <p:nvPr>
            <p:ph type="body" sz="quarter" idx="3"/>
          </p:nvPr>
        </p:nvSpPr>
        <p:spPr>
          <a:xfrm>
            <a:off x="699133" y="4404359"/>
            <a:ext cx="5586735" cy="4170050"/>
          </a:xfrm>
          <a:prstGeom prst="rect">
            <a:avLst/>
          </a:prstGeom>
        </p:spPr>
        <p:txBody>
          <a:bodyPr vert="horz" wrap="square" lIns="92560" tIns="46280" rIns="92560" bIns="4628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05550"/>
            <a:ext cx="3027466" cy="463867"/>
          </a:xfrm>
          <a:prstGeom prst="rect">
            <a:avLst/>
          </a:prstGeom>
        </p:spPr>
        <p:txBody>
          <a:bodyPr vert="horz" wrap="square" lIns="92560" tIns="46280" rIns="92560" bIns="46280" numCol="1" anchor="b" anchorCtr="0" compatLnSpc="1">
            <a:prstTxWarp prst="textNoShape">
              <a:avLst/>
            </a:prstTxWarp>
          </a:bodyPr>
          <a:lstStyle>
            <a:lvl1pPr eaLnBrk="1" hangingPunct="1">
              <a:defRPr sz="1200">
                <a:latin typeface="Calibri" pitchFamily="34" charset="0"/>
                <a:ea typeface="ヒラギノ角ゴ Pro W3" charset="-128"/>
                <a:cs typeface="+mn-cs"/>
              </a:defRPr>
            </a:lvl1pPr>
          </a:lstStyle>
          <a:p>
            <a:pPr>
              <a:defRPr/>
            </a:pPr>
            <a:endParaRPr lang="es-CL"/>
          </a:p>
        </p:txBody>
      </p:sp>
      <p:sp>
        <p:nvSpPr>
          <p:cNvPr id="7" name="Slide Number Placeholder 6"/>
          <p:cNvSpPr>
            <a:spLocks noGrp="1"/>
          </p:cNvSpPr>
          <p:nvPr>
            <p:ph type="sldNum" sz="quarter" idx="5"/>
          </p:nvPr>
        </p:nvSpPr>
        <p:spPr>
          <a:xfrm>
            <a:off x="3955953" y="8805550"/>
            <a:ext cx="3027466" cy="463867"/>
          </a:xfrm>
          <a:prstGeom prst="rect">
            <a:avLst/>
          </a:prstGeom>
        </p:spPr>
        <p:txBody>
          <a:bodyPr vert="horz" wrap="square" lIns="92560" tIns="46280" rIns="92560" bIns="46280" numCol="1" anchor="b" anchorCtr="0" compatLnSpc="1">
            <a:prstTxWarp prst="textNoShape">
              <a:avLst/>
            </a:prstTxWarp>
          </a:bodyPr>
          <a:lstStyle>
            <a:lvl1pPr algn="r" eaLnBrk="1" hangingPunct="1">
              <a:defRPr sz="1200">
                <a:latin typeface="Calibri" pitchFamily="34" charset="0"/>
              </a:defRPr>
            </a:lvl1pPr>
          </a:lstStyle>
          <a:p>
            <a:fld id="{D205E8D5-C5C9-4343-8EF5-1B532AEF94AD}" type="slidenum">
              <a:rPr lang="en-US" altLang="es-CL"/>
              <a:pPr/>
              <a:t>‹Nº›</a:t>
            </a:fld>
            <a:endParaRPr lang="en-US" altLang="es-CL"/>
          </a:p>
        </p:txBody>
      </p:sp>
    </p:spTree>
    <p:extLst>
      <p:ext uri="{BB962C8B-B14F-4D97-AF65-F5344CB8AC3E}">
        <p14:creationId xmlns:p14="http://schemas.microsoft.com/office/powerpoint/2010/main" val="355607344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2771" name="2 Marcador de notas"/>
          <p:cNvSpPr>
            <a:spLocks noGrp="1"/>
          </p:cNvSpPr>
          <p:nvPr>
            <p:ph type="body" idx="1"/>
          </p:nvPr>
        </p:nvSpPr>
        <p:spPr bwMode="auto">
          <a:noFill/>
        </p:spPr>
        <p:txBody>
          <a:bodyPr/>
          <a:lstStyle/>
          <a:p>
            <a:endParaRPr lang="es-CL" altLang="es-CL">
              <a:ea typeface="ヒラギノ角ゴ Pro W3" pitchFamily="-84" charset="-128"/>
            </a:endParaRPr>
          </a:p>
        </p:txBody>
      </p:sp>
      <p:sp>
        <p:nvSpPr>
          <p:cNvPr id="32772" name="3 Marcador de número de diapositiva"/>
          <p:cNvSpPr>
            <a:spLocks noGrp="1"/>
          </p:cNvSpPr>
          <p:nvPr>
            <p:ph type="sldNum" sz="quarter" idx="5"/>
          </p:nvPr>
        </p:nvSpPr>
        <p:spPr bwMode="auto">
          <a:noFill/>
          <a:ln>
            <a:miter lim="800000"/>
            <a:headEnd/>
            <a:tailEnd/>
          </a:ln>
        </p:spPr>
        <p:txBody>
          <a:bodyPr/>
          <a:lstStyle/>
          <a:p>
            <a:fld id="{76C60AAD-B71C-4AB1-9C67-E5B72FD60757}" type="slidenum">
              <a:rPr lang="en-US" altLang="es-CL"/>
              <a:pPr/>
              <a:t>1</a:t>
            </a:fld>
            <a:endParaRPr lang="en-US" altLang="es-CL"/>
          </a:p>
        </p:txBody>
      </p:sp>
    </p:spTree>
    <p:extLst>
      <p:ext uri="{BB962C8B-B14F-4D97-AF65-F5344CB8AC3E}">
        <p14:creationId xmlns:p14="http://schemas.microsoft.com/office/powerpoint/2010/main" val="155824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4F6A66C-BDAB-4C5D-A4F3-66E96B954A3A}" type="slidenum">
              <a:rPr lang="es-CL" smtClean="0"/>
              <a:pPr/>
              <a:t>9</a:t>
            </a:fld>
            <a:endParaRPr lang="es-CL"/>
          </a:p>
        </p:txBody>
      </p:sp>
    </p:spTree>
    <p:extLst>
      <p:ext uri="{BB962C8B-B14F-4D97-AF65-F5344CB8AC3E}">
        <p14:creationId xmlns:p14="http://schemas.microsoft.com/office/powerpoint/2010/main" val="176407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6867" name="2 Marcador de notas"/>
          <p:cNvSpPr>
            <a:spLocks noGrp="1"/>
          </p:cNvSpPr>
          <p:nvPr>
            <p:ph type="body" idx="1"/>
          </p:nvPr>
        </p:nvSpPr>
        <p:spPr bwMode="auto">
          <a:noFill/>
        </p:spPr>
        <p:txBody>
          <a:bodyPr/>
          <a:lstStyle/>
          <a:p>
            <a:endParaRPr lang="es-CL" altLang="es-CL">
              <a:ea typeface="ヒラギノ角ゴ Pro W3" pitchFamily="-84" charset="-128"/>
            </a:endParaRPr>
          </a:p>
        </p:txBody>
      </p:sp>
      <p:sp>
        <p:nvSpPr>
          <p:cNvPr id="36868" name="3 Marcador de número de diapositiva"/>
          <p:cNvSpPr>
            <a:spLocks noGrp="1"/>
          </p:cNvSpPr>
          <p:nvPr>
            <p:ph type="sldNum" sz="quarter" idx="5"/>
          </p:nvPr>
        </p:nvSpPr>
        <p:spPr bwMode="auto">
          <a:noFill/>
          <a:ln>
            <a:miter lim="800000"/>
            <a:headEnd/>
            <a:tailEnd/>
          </a:ln>
        </p:spPr>
        <p:txBody>
          <a:bodyPr/>
          <a:lstStyle/>
          <a:p>
            <a:fld id="{8FD429D8-55A8-430A-86C9-B804C11044C2}" type="slidenum">
              <a:rPr lang="en-US" altLang="es-CL"/>
              <a:pPr/>
              <a:t>75</a:t>
            </a:fld>
            <a:endParaRPr lang="en-US" altLang="es-CL"/>
          </a:p>
        </p:txBody>
      </p:sp>
    </p:spTree>
    <p:extLst>
      <p:ext uri="{BB962C8B-B14F-4D97-AF65-F5344CB8AC3E}">
        <p14:creationId xmlns:p14="http://schemas.microsoft.com/office/powerpoint/2010/main" val="4071526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BDAC6852-B7D9-4556-B23E-42C8710774F7}"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ADDCAEE7-A8AE-4040-99CE-49B9C3492E8D}" type="slidenum">
              <a:rPr lang="en-US" altLang="es-CL"/>
              <a:pPr/>
              <a:t>‹Nº›</a:t>
            </a:fld>
            <a:endParaRPr lang="en-US" alt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p:cNvSpPr>
            <a:spLocks noGrp="1"/>
          </p:cNvSpPr>
          <p:nvPr>
            <p:ph type="ftr" sz="quarter" idx="10"/>
          </p:nvPr>
        </p:nvSpPr>
        <p:spPr/>
        <p:txBody>
          <a:bodyPr/>
          <a:lstStyle>
            <a:lvl1pPr>
              <a:defRPr/>
            </a:lvl1pPr>
          </a:lstStyle>
          <a:p>
            <a:pPr>
              <a:defRPr/>
            </a:pPr>
            <a:endParaRPr lang="es-CL"/>
          </a:p>
        </p:txBody>
      </p:sp>
      <p:sp>
        <p:nvSpPr>
          <p:cNvPr id="4" name="Slide Number Placeholder 4"/>
          <p:cNvSpPr>
            <a:spLocks noGrp="1"/>
          </p:cNvSpPr>
          <p:nvPr>
            <p:ph type="sldNum" sz="quarter" idx="11"/>
          </p:nvPr>
        </p:nvSpPr>
        <p:spPr/>
        <p:txBody>
          <a:bodyPr/>
          <a:lstStyle>
            <a:lvl1pPr>
              <a:defRPr/>
            </a:lvl1pPr>
          </a:lstStyle>
          <a:p>
            <a:fld id="{CB83F1DD-E988-4D98-A776-F8FE3508191C}" type="slidenum">
              <a:rPr lang="en-US" altLang="es-CL"/>
              <a:pPr/>
              <a:t>‹Nº›</a:t>
            </a:fld>
            <a:endParaRPr lang="en-US" alt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CL"/>
          </a:p>
        </p:txBody>
      </p:sp>
      <p:sp>
        <p:nvSpPr>
          <p:cNvPr id="3" name="Slide Number Placeholder 3"/>
          <p:cNvSpPr>
            <a:spLocks noGrp="1"/>
          </p:cNvSpPr>
          <p:nvPr>
            <p:ph type="sldNum" sz="quarter" idx="11"/>
          </p:nvPr>
        </p:nvSpPr>
        <p:spPr/>
        <p:txBody>
          <a:bodyPr/>
          <a:lstStyle>
            <a:lvl1pPr>
              <a:defRPr/>
            </a:lvl1pPr>
          </a:lstStyle>
          <a:p>
            <a:fld id="{FAC196BE-ACAC-406B-BE48-2CE73C2B5602}" type="slidenum">
              <a:rPr lang="en-US" altLang="es-CL"/>
              <a:pPr/>
              <a:t>‹Nº›</a:t>
            </a:fld>
            <a:endParaRPr lang="en-US" altLang="es-C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CL"/>
          </a:p>
        </p:txBody>
      </p:sp>
      <p:sp>
        <p:nvSpPr>
          <p:cNvPr id="6" name="Slide Number Placeholder 6"/>
          <p:cNvSpPr>
            <a:spLocks noGrp="1"/>
          </p:cNvSpPr>
          <p:nvPr>
            <p:ph type="sldNum" sz="quarter" idx="11"/>
          </p:nvPr>
        </p:nvSpPr>
        <p:spPr/>
        <p:txBody>
          <a:bodyPr/>
          <a:lstStyle>
            <a:lvl1pPr>
              <a:defRPr/>
            </a:lvl1pPr>
          </a:lstStyle>
          <a:p>
            <a:fld id="{B5E94230-6E76-4315-9C0C-8DB07441FE20}" type="slidenum">
              <a:rPr lang="en-US" altLang="es-CL"/>
              <a:pPr/>
              <a:t>‹Nº›</a:t>
            </a:fld>
            <a:endParaRPr lang="en-US" altLang="es-C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CL"/>
          </a:p>
        </p:txBody>
      </p:sp>
      <p:sp>
        <p:nvSpPr>
          <p:cNvPr id="6" name="Slide Number Placeholder 6"/>
          <p:cNvSpPr>
            <a:spLocks noGrp="1"/>
          </p:cNvSpPr>
          <p:nvPr>
            <p:ph type="sldNum" sz="quarter" idx="11"/>
          </p:nvPr>
        </p:nvSpPr>
        <p:spPr/>
        <p:txBody>
          <a:bodyPr/>
          <a:lstStyle>
            <a:lvl1pPr>
              <a:defRPr/>
            </a:lvl1pPr>
          </a:lstStyle>
          <a:p>
            <a:fld id="{2D91EB6B-A6B9-4E6E-B2BB-647395045629}" type="slidenum">
              <a:rPr lang="en-US" altLang="es-CL"/>
              <a:pPr/>
              <a:t>‹Nº›</a:t>
            </a:fld>
            <a:endParaRPr lang="en-US" altLang="es-C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endParaRPr lang="es-CL"/>
          </a:p>
        </p:txBody>
      </p:sp>
      <p:sp>
        <p:nvSpPr>
          <p:cNvPr id="5" name="Slide Number Placeholder 5"/>
          <p:cNvSpPr>
            <a:spLocks noGrp="1"/>
          </p:cNvSpPr>
          <p:nvPr>
            <p:ph type="sldNum" sz="quarter" idx="11"/>
          </p:nvPr>
        </p:nvSpPr>
        <p:spPr/>
        <p:txBody>
          <a:bodyPr/>
          <a:lstStyle>
            <a:lvl1pPr>
              <a:defRPr/>
            </a:lvl1pPr>
          </a:lstStyle>
          <a:p>
            <a:fld id="{2200B78B-AC7A-4888-8D49-7798784EA934}" type="slidenum">
              <a:rPr lang="en-US" altLang="es-CL"/>
              <a:pPr/>
              <a:t>‹Nº›</a:t>
            </a:fld>
            <a:endParaRPr lang="en-US" altLang="es-C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endParaRPr lang="es-CL"/>
          </a:p>
        </p:txBody>
      </p:sp>
      <p:sp>
        <p:nvSpPr>
          <p:cNvPr id="5" name="Slide Number Placeholder 5"/>
          <p:cNvSpPr>
            <a:spLocks noGrp="1"/>
          </p:cNvSpPr>
          <p:nvPr>
            <p:ph type="sldNum" sz="quarter" idx="11"/>
          </p:nvPr>
        </p:nvSpPr>
        <p:spPr/>
        <p:txBody>
          <a:bodyPr/>
          <a:lstStyle>
            <a:lvl1pPr>
              <a:defRPr/>
            </a:lvl1pPr>
          </a:lstStyle>
          <a:p>
            <a:fld id="{A12B6F25-FA88-42DC-B514-E34D41E9459F}" type="slidenum">
              <a:rPr lang="en-US" altLang="es-CL"/>
              <a:pPr/>
              <a:t>‹Nº›</a:t>
            </a:fld>
            <a:endParaRPr lang="en-US" altLang="es-C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D08362FC-2258-47B1-B81F-935933DCF852}"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416294E4-F822-45F1-9238-2883759BAC0B}" type="slidenum">
              <a:rPr lang="en-US" altLang="es-CL"/>
              <a:pPr/>
              <a:t>‹Nº›</a:t>
            </a:fld>
            <a:endParaRPr lang="en-US" altLang="es-C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700329A7-9945-4BFE-81B8-CC21810B4BC4}"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951003AC-6BC2-4733-9677-61E7C9D3F1E2}" type="slidenum">
              <a:rPr lang="en-US" altLang="es-CL"/>
              <a:pPr/>
              <a:t>‹Nº›</a:t>
            </a:fld>
            <a:endParaRPr lang="en-US" altLang="es-C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9856E2BE-EB2B-44E3-BE18-A7697F70B757}"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C7DE04E1-4D4C-463B-B86C-4912B22CAD0B}" type="slidenum">
              <a:rPr lang="en-US" altLang="es-CL"/>
              <a:pPr/>
              <a:t>‹Nº›</a:t>
            </a:fld>
            <a:endParaRPr lang="en-US" altLang="es-C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C0FB1CA3-0141-48AB-9591-EF2EE2235BEB}" type="datetime1">
              <a:rPr lang="en-US"/>
              <a:pPr>
                <a:defRPr/>
              </a:pPr>
              <a:t>6/6/2017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FB4A1F57-B7A4-4EDB-BBA9-E0979F656B2E}" type="slidenum">
              <a:rPr lang="en-US" altLang="es-CL"/>
              <a:pPr/>
              <a:t>‹Nº›</a:t>
            </a:fld>
            <a:endParaRPr lang="en-US" alt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7973E447-A010-42E6-A63C-A99BE7809845}"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AB42D84E-58BE-4C0A-81EB-6050284C1A17}" type="slidenum">
              <a:rPr lang="en-US" altLang="es-CL"/>
              <a:pPr/>
              <a:t>‹Nº›</a:t>
            </a:fld>
            <a:endParaRPr lang="en-US" altLang="es-C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8948C07A-BB56-4DF9-B039-3DE9C240243B}" type="datetime1">
              <a:rPr lang="en-US"/>
              <a:pPr>
                <a:defRPr/>
              </a:pPr>
              <a:t>6/6/2017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B3706266-0CF6-4E89-9C4C-4472A3302764}" type="slidenum">
              <a:rPr lang="en-US" altLang="es-CL"/>
              <a:pPr/>
              <a:t>‹Nº›</a:t>
            </a:fld>
            <a:endParaRPr lang="en-US" altLang="es-C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5B058282-88A2-4376-BAA1-5E8EB7C4FA71}" type="datetime1">
              <a:rPr lang="en-US"/>
              <a:pPr>
                <a:defRPr/>
              </a:pPr>
              <a:t>6/6/2017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981471A3-EDBE-4E0C-B435-4C9017D375BE}" type="slidenum">
              <a:rPr lang="en-US" altLang="es-CL"/>
              <a:pPr/>
              <a:t>‹Nº›</a:t>
            </a:fld>
            <a:endParaRPr lang="en-US" altLang="es-C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A95CF775-414C-48A9-890B-2F9369A95C5C}" type="datetime1">
              <a:rPr lang="en-US"/>
              <a:pPr>
                <a:defRPr/>
              </a:pPr>
              <a:t>6/6/2017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3DEAA0A7-BFF9-4437-B19D-A71DA9C7C455}" type="slidenum">
              <a:rPr lang="en-US" altLang="es-CL"/>
              <a:pPr/>
              <a:t>‹Nº›</a:t>
            </a:fld>
            <a:endParaRPr lang="en-US" altLang="es-C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85A37CA5-CA84-45DD-B5CC-C4013E90D98C}" type="datetime1">
              <a:rPr lang="en-US"/>
              <a:pPr>
                <a:defRPr/>
              </a:pPr>
              <a:t>6/6/2017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1939ACDF-65CD-45CD-A825-35C16E9282FC}" type="slidenum">
              <a:rPr lang="en-US" altLang="es-CL"/>
              <a:pPr/>
              <a:t>‹Nº›</a:t>
            </a:fld>
            <a:endParaRPr lang="en-US" altLang="es-C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904DF7E4-1C60-4712-80BD-ED1DCDBD9313}" type="datetime1">
              <a:rPr lang="en-US"/>
              <a:pPr>
                <a:defRPr/>
              </a:pPr>
              <a:t>6/6/2017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CC0DFBE7-3873-4D9E-A21C-B616685AEE0C}" type="slidenum">
              <a:rPr lang="en-US" altLang="es-CL"/>
              <a:pPr/>
              <a:t>‹Nº›</a:t>
            </a:fld>
            <a:endParaRPr lang="en-US" altLang="es-CL"/>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F52058DF-0D5E-4A33-B956-20004A5CE000}"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B56124E6-90D9-4E7A-A81C-063F882AD281}" type="slidenum">
              <a:rPr lang="en-US" altLang="es-CL"/>
              <a:pPr/>
              <a:t>‹Nº›</a:t>
            </a:fld>
            <a:endParaRPr lang="en-US" altLang="es-CL"/>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B642C3C5-905E-4563-B75D-36B2D49CEAFC}"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3ACCCB7D-08CD-45DB-81C5-1FA9521DD929}" type="slidenum">
              <a:rPr lang="en-US" altLang="es-CL"/>
              <a:pPr/>
              <a:t>‹Nº›</a:t>
            </a:fld>
            <a:endParaRPr lang="en-US" alt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4557B41E-4043-4F89-8A52-414EBC7A2037}" type="datetime1">
              <a:rPr lang="en-US"/>
              <a:pPr>
                <a:defRPr/>
              </a:pPr>
              <a:t>6/6/2017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3ECBD20A-C75F-462D-98AD-32B49AEAAA31}" type="slidenum">
              <a:rPr lang="en-US" altLang="es-CL"/>
              <a:pPr/>
              <a:t>‹Nº›</a:t>
            </a:fld>
            <a:endParaRPr lang="en-US" alt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C277A96C-9FF8-4A42-AB6A-D8C0D8B6E2FF}" type="datetime1">
              <a:rPr lang="en-US"/>
              <a:pPr>
                <a:defRPr/>
              </a:pPr>
              <a:t>6/6/2017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s-C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9EA18620-11E9-477C-8594-2C3BB1EDD104}" type="slidenum">
              <a:rPr lang="en-US" altLang="es-CL"/>
              <a:pPr/>
              <a:t>‹Nº›</a:t>
            </a:fld>
            <a:endParaRPr lang="en-US" alt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D50A3693-92BC-4B16-BD98-FDFBFD1E3131}" type="datetime1">
              <a:rPr lang="en-US"/>
              <a:pPr>
                <a:defRPr/>
              </a:pPr>
              <a:t>6/6/2017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fld id="{8D6CB0FF-7325-45F1-B28E-8E6A7CD1B685}" type="slidenum">
              <a:rPr lang="en-US" altLang="es-CL"/>
              <a:pPr/>
              <a:t>‹Nº›</a:t>
            </a:fld>
            <a:endParaRPr lang="en-US" alt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fld id="{314DAAA5-FD5E-4E91-AB20-2366AD86DE2C}" type="slidenum">
              <a:rPr lang="en-US" altLang="es-CL"/>
              <a:pPr/>
              <a:t>‹Nº›</a:t>
            </a:fld>
            <a:endParaRPr lang="en-US" alt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EA783873-0C09-40F5-90D4-B4A0F39DE9A8}" type="datetime1">
              <a:rPr lang="en-US"/>
              <a:pPr>
                <a:defRPr/>
              </a:pPr>
              <a:t>6/6/2017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a:lvl1pPr>
          </a:lstStyle>
          <a:p>
            <a:fld id="{A7607D59-6C3A-4039-AD1E-6846E709AAA3}" type="slidenum">
              <a:rPr lang="en-US" altLang="es-CL"/>
              <a:pPr/>
              <a:t>‹Nº›</a:t>
            </a:fld>
            <a:endParaRPr lang="en-US" alt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1C25EE73-36C8-4A27-9FF3-7C8D372FFC1D}" type="datetime1">
              <a:rPr lang="en-US"/>
              <a:pPr>
                <a:defRPr/>
              </a:pPr>
              <a:t>6/6/2017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s-CL"/>
          </a:p>
        </p:txBody>
      </p:sp>
      <p:sp>
        <p:nvSpPr>
          <p:cNvPr id="7" name="Slide Number Placeholder 6"/>
          <p:cNvSpPr>
            <a:spLocks noGrp="1"/>
          </p:cNvSpPr>
          <p:nvPr>
            <p:ph type="sldNum" sz="quarter" idx="12"/>
          </p:nvPr>
        </p:nvSpPr>
        <p:spPr/>
        <p:txBody>
          <a:bodyPr/>
          <a:lstStyle>
            <a:lvl1pPr>
              <a:defRPr/>
            </a:lvl1pPr>
          </a:lstStyle>
          <a:p>
            <a:fld id="{69CC3452-5E1D-47CB-8211-289BD2B415D3}" type="slidenum">
              <a:rPr lang="en-US" altLang="es-CL"/>
              <a:pPr/>
              <a:t>‹Nº›</a:t>
            </a:fld>
            <a:endParaRPr lang="en-US" alt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fld id="{8F1D6B3C-69CB-4F8C-80F5-EEF42EAD30AF}" type="datetime1">
              <a:rPr lang="en-US"/>
              <a:pPr>
                <a:defRPr/>
              </a:pPr>
              <a:t>6/6/2017</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s-CL"/>
          </a:p>
        </p:txBody>
      </p:sp>
      <p:sp>
        <p:nvSpPr>
          <p:cNvPr id="9" name="Slide Number Placeholder 8"/>
          <p:cNvSpPr>
            <a:spLocks noGrp="1"/>
          </p:cNvSpPr>
          <p:nvPr>
            <p:ph type="sldNum" sz="quarter" idx="12"/>
          </p:nvPr>
        </p:nvSpPr>
        <p:spPr/>
        <p:txBody>
          <a:bodyPr/>
          <a:lstStyle>
            <a:lvl1pPr>
              <a:defRPr/>
            </a:lvl1pPr>
          </a:lstStyle>
          <a:p>
            <a:fld id="{8113EBDF-CD7D-49CD-B24F-5FB0AE4987C0}" type="slidenum">
              <a:rPr lang="en-US" altLang="es-CL"/>
              <a:pPr/>
              <a:t>‹Nº›</a:t>
            </a:fld>
            <a:endParaRPr lang="en-US" altLang="es-CL"/>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pic>
        <p:nvPicPr>
          <p:cNvPr id="1028" name="Picture 1"/>
          <p:cNvPicPr>
            <a:picLocks noChangeAspect="1" noChangeArrowheads="1"/>
          </p:cNvPicPr>
          <p:nvPr/>
        </p:nvPicPr>
        <p:blipFill>
          <a:blip r:embed="rId6"/>
          <a:srcRect/>
          <a:stretch>
            <a:fillRect/>
          </a:stretch>
        </p:blipFill>
        <p:spPr bwMode="auto">
          <a:xfrm>
            <a:off x="647700" y="3452813"/>
            <a:ext cx="803275" cy="585787"/>
          </a:xfrm>
          <a:prstGeom prst="rect">
            <a:avLst/>
          </a:prstGeom>
          <a:noFill/>
          <a:ln w="12700">
            <a:noFill/>
            <a:miter lim="800000"/>
            <a:headEnd/>
            <a:tailEnd/>
          </a:ln>
        </p:spPr>
      </p:pic>
      <p:pic>
        <p:nvPicPr>
          <p:cNvPr id="1029" name="Picture 1"/>
          <p:cNvPicPr>
            <a:picLocks noChangeAspect="1" noChangeArrowheads="1"/>
          </p:cNvPicPr>
          <p:nvPr/>
        </p:nvPicPr>
        <p:blipFill>
          <a:blip r:embed="rId7"/>
          <a:srcRect/>
          <a:stretch>
            <a:fillRect/>
          </a:stretch>
        </p:blipFill>
        <p:spPr bwMode="auto">
          <a:xfrm>
            <a:off x="1677988" y="3452813"/>
            <a:ext cx="1031875" cy="419100"/>
          </a:xfrm>
          <a:prstGeom prst="rect">
            <a:avLst/>
          </a:prstGeom>
          <a:noFill/>
          <a:ln w="12700">
            <a:noFill/>
            <a:miter lim="800000"/>
            <a:headEnd/>
            <a:tailEnd/>
          </a:ln>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Tree>
  </p:cSld>
  <p:clrMap bg1="dk1" tx1="lt1" bg2="dk2" tx2="lt2" accent1="accent1" accent2="accent2" accent3="accent3" accent4="accent4" accent5="accent5" accent6="accent6" hlink="hlink" folHlink="folHlink"/>
  <p:sldLayoutIdLst>
    <p:sldLayoutId id="2147486254" r:id="rId1"/>
    <p:sldLayoutId id="2147486255" r:id="rId2"/>
    <p:sldLayoutId id="2147486256" r:id="rId3"/>
    <p:sldLayoutId id="2147486257"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eaLnBrk="1" hangingPunct="1">
              <a:defRPr sz="900">
                <a:solidFill>
                  <a:srgbClr val="898989"/>
                </a:solidFill>
                <a:latin typeface="Verdana" pitchFamily="34" charset="0"/>
                <a:ea typeface="ヒラギノ角ゴ Pro W3" charset="-128"/>
                <a:cs typeface="+mn-cs"/>
              </a:defRPr>
            </a:lvl1pPr>
          </a:lstStyle>
          <a:p>
            <a:pPr>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Verdana" pitchFamily="34" charset="0"/>
              </a:defRPr>
            </a:lvl1pPr>
          </a:lstStyle>
          <a:p>
            <a:fld id="{761CA589-76BD-4643-BD5C-ADF4225CA301}" type="slidenum">
              <a:rPr lang="en-US" altLang="es-CL"/>
              <a:pPr/>
              <a:t>‹Nº›</a:t>
            </a:fld>
            <a:endParaRPr lang="en-US" altLang="es-CL"/>
          </a:p>
        </p:txBody>
      </p:sp>
      <p:sp>
        <p:nvSpPr>
          <p:cNvPr id="2054"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
        <p:nvSpPr>
          <p:cNvPr id="2055"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
        <p:nvSpPr>
          <p:cNvPr id="2056"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
        <p:nvSpPr>
          <p:cNvPr id="2057"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6258" r:id="rId1"/>
    <p:sldLayoutId id="2147486259" r:id="rId2"/>
    <p:sldLayoutId id="2147486260" r:id="rId3"/>
    <p:sldLayoutId id="2147486261" r:id="rId4"/>
    <p:sldLayoutId id="2147486262" r:id="rId5"/>
    <p:sldLayoutId id="2147486263" r:id="rId6"/>
    <p:sldLayoutId id="2147486264" r:id="rId7"/>
    <p:sldLayoutId id="2147486265" r:id="rId8"/>
    <p:sldLayoutId id="2147486266" r:id="rId9"/>
    <p:sldLayoutId id="2147486267" r:id="rId10"/>
    <p:sldLayoutId id="2147486268"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s-CL">
              <a:solidFill>
                <a:srgbClr val="FFFFFF"/>
              </a:solidFill>
              <a:ea typeface="ヒラギノ角ゴ Pro W3" charset="-128"/>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a:srcRect/>
            <a:stretch>
              <a:fillRect/>
            </a:stretch>
          </p:blipFill>
          <p:spPr bwMode="auto">
            <a:xfrm>
              <a:off x="3660775" y="2287588"/>
              <a:ext cx="1041400" cy="760412"/>
            </a:xfrm>
            <a:prstGeom prst="rect">
              <a:avLst/>
            </a:prstGeom>
            <a:noFill/>
            <a:ln w="12700">
              <a:noFill/>
              <a:miter lim="800000"/>
              <a:headEnd/>
              <a:tailEnd/>
            </a:ln>
          </p:spPr>
        </p:pic>
        <p:pic>
          <p:nvPicPr>
            <p:cNvPr id="3082" name="Picture 1"/>
            <p:cNvPicPr>
              <a:picLocks noChangeAspect="1" noChangeArrowheads="1"/>
            </p:cNvPicPr>
            <p:nvPr userDrawn="1"/>
          </p:nvPicPr>
          <p:blipFill>
            <a:blip r:embed="rId14"/>
            <a:srcRect/>
            <a:stretch>
              <a:fillRect/>
            </a:stretch>
          </p:blipFill>
          <p:spPr bwMode="auto">
            <a:xfrm>
              <a:off x="4995863" y="2287588"/>
              <a:ext cx="1339850" cy="544512"/>
            </a:xfrm>
            <a:prstGeom prst="rect">
              <a:avLst/>
            </a:prstGeom>
            <a:noFill/>
            <a:ln w="12700">
              <a:noFill/>
              <a:miter lim="800000"/>
              <a:headEnd/>
              <a:tailEnd/>
            </a:ln>
          </p:spPr>
        </p:pic>
        <p:pic>
          <p:nvPicPr>
            <p:cNvPr id="3083" name="Picture 1"/>
            <p:cNvPicPr>
              <a:picLocks noChangeAspect="1" noChangeArrowheads="1"/>
            </p:cNvPicPr>
            <p:nvPr userDrawn="1"/>
          </p:nvPicPr>
          <p:blipFill>
            <a:blip r:embed="rId15"/>
            <a:srcRect/>
            <a:stretch>
              <a:fillRect/>
            </a:stretch>
          </p:blipFill>
          <p:spPr bwMode="auto">
            <a:xfrm>
              <a:off x="5003800" y="4851400"/>
              <a:ext cx="1336675" cy="230188"/>
            </a:xfrm>
            <a:prstGeom prst="rect">
              <a:avLst/>
            </a:prstGeom>
            <a:noFill/>
            <a:ln w="12700">
              <a:noFill/>
              <a:miter lim="800000"/>
              <a:headEnd/>
              <a:tailEnd/>
            </a:ln>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defRPr/>
            </a:pPr>
            <a:endParaRPr lang="es-CL" altLang="es-CL">
              <a:solidFill>
                <a:srgbClr val="FFFFFF"/>
              </a:solidFill>
              <a:latin typeface="Calibri" panose="020F0502020204030204"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s-CL"/>
              <a:t>Click to edit Master title style</a:t>
            </a:r>
          </a:p>
        </p:txBody>
      </p:sp>
    </p:spTree>
  </p:cSld>
  <p:clrMap bg1="lt1" tx1="dk1" bg2="lt2" tx2="dk2" accent1="accent1" accent2="accent2" accent3="accent3" accent4="accent4" accent5="accent5" accent6="accent6" hlink="hlink" folHlink="folHlink"/>
  <p:sldLayoutIdLst>
    <p:sldLayoutId id="2147486269" r:id="rId1"/>
    <p:sldLayoutId id="2147486270" r:id="rId2"/>
    <p:sldLayoutId id="2147486271" r:id="rId3"/>
    <p:sldLayoutId id="2147486272" r:id="rId4"/>
    <p:sldLayoutId id="2147486273" r:id="rId5"/>
    <p:sldLayoutId id="2147486274" r:id="rId6"/>
    <p:sldLayoutId id="2147486275" r:id="rId7"/>
    <p:sldLayoutId id="2147486276" r:id="rId8"/>
    <p:sldLayoutId id="2147486277" r:id="rId9"/>
    <p:sldLayoutId id="2147486278" r:id="rId10"/>
    <p:sldLayoutId id="2147486279"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6.xml"/><Relationship Id="rId1" Type="http://schemas.openxmlformats.org/officeDocument/2006/relationships/slideLayout" Target="../slideLayouts/slideLayout6.xml"/><Relationship Id="rId4" Type="http://schemas.openxmlformats.org/officeDocument/2006/relationships/slide" Target="slide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bwMode="auto">
          <a:xfrm>
            <a:off x="457199" y="2348880"/>
            <a:ext cx="8147249" cy="792783"/>
          </a:xfrm>
          <a:noFill/>
          <a:ln>
            <a:miter lim="800000"/>
            <a:headEnd/>
            <a:tailEnd/>
          </a:ln>
        </p:spPr>
        <p:txBody>
          <a:bodyPr vert="horz" wrap="square" lIns="91440" tIns="45720" rIns="91440" bIns="45720" numCol="1" anchor="t" anchorCtr="0" compatLnSpc="1">
            <a:prstTxWarp prst="textNoShape">
              <a:avLst/>
            </a:prstTxWarp>
          </a:bodyPr>
          <a:lstStyle/>
          <a:p>
            <a:pPr algn="ctr" fontAlgn="base">
              <a:spcAft>
                <a:spcPct val="0"/>
              </a:spcAft>
            </a:pPr>
            <a:r>
              <a:rPr lang="es-MX" altLang="es-CL" sz="4000" b="1" dirty="0">
                <a:latin typeface="Arial Narrow" pitchFamily="34" charset="0"/>
                <a:ea typeface="ヒラギノ角ゴ Pro W3" pitchFamily="-84" charset="-128"/>
              </a:rPr>
              <a:t>NEGOCIACIÓN COLECTIVA REGLADA</a:t>
            </a:r>
            <a:br>
              <a:rPr lang="es-MX" altLang="es-CL" sz="3200" b="1" dirty="0">
                <a:latin typeface="Arial Narrow" pitchFamily="34" charset="0"/>
                <a:ea typeface="ヒラギノ角ゴ Pro W3" pitchFamily="-84" charset="-128"/>
              </a:rPr>
            </a:br>
            <a:r>
              <a:rPr lang="es-MX" altLang="es-CL" sz="2000" b="1" dirty="0">
                <a:latin typeface="Arial Narrow" pitchFamily="34" charset="0"/>
                <a:ea typeface="ヒラギノ角ゴ Pro W3" pitchFamily="-84" charset="-128"/>
              </a:rPr>
              <a:t> </a:t>
            </a:r>
            <a:br>
              <a:rPr lang="es-MX" altLang="es-CL" sz="2000" b="1" dirty="0">
                <a:latin typeface="Arial Narrow" pitchFamily="34" charset="0"/>
                <a:ea typeface="ヒラギノ角ゴ Pro W3" pitchFamily="-84" charset="-128"/>
              </a:rPr>
            </a:br>
            <a:r>
              <a:rPr lang="es-MX" altLang="es-CL" b="1" dirty="0">
                <a:latin typeface="Arial Narrow" pitchFamily="34" charset="0"/>
                <a:ea typeface="ヒラギノ角ゴ Pro W3" pitchFamily="-84" charset="-128"/>
              </a:rPr>
              <a:t>                        LEY 20.940</a:t>
            </a:r>
            <a:r>
              <a:rPr lang="es-MX" altLang="es-CL" sz="2000" b="1" dirty="0">
                <a:latin typeface="Arial Narrow" pitchFamily="34" charset="0"/>
                <a:ea typeface="ヒラギノ角ゴ Pro W3" pitchFamily="-84" charset="-128"/>
              </a:rPr>
              <a:t>				</a:t>
            </a:r>
            <a:br>
              <a:rPr lang="es-MX" altLang="es-CL" sz="2000" b="1" dirty="0">
                <a:latin typeface="Arial Narrow" pitchFamily="34" charset="0"/>
                <a:ea typeface="ヒラギノ角ゴ Pro W3" pitchFamily="-84" charset="-128"/>
              </a:rPr>
            </a:br>
            <a:r>
              <a:rPr lang="es-MX" altLang="es-CL" sz="2000" b="1" dirty="0">
                <a:latin typeface="Arial Narrow" pitchFamily="34" charset="0"/>
                <a:ea typeface="ヒラギノ角ゴ Pro W3" pitchFamily="-84" charset="-128"/>
              </a:rPr>
              <a:t>			</a:t>
            </a:r>
            <a:br>
              <a:rPr lang="es-MX" altLang="es-CL" sz="2000" b="1" dirty="0">
                <a:latin typeface="Arial Narrow" pitchFamily="34" charset="0"/>
                <a:ea typeface="ヒラギノ角ゴ Pro W3" pitchFamily="-84" charset="-128"/>
              </a:rPr>
            </a:br>
            <a:r>
              <a:rPr lang="es-MX" altLang="es-CL" sz="2000" b="1" dirty="0">
                <a:latin typeface="Arial Narrow" pitchFamily="34" charset="0"/>
                <a:ea typeface="ヒラギノ角ゴ Pro W3" pitchFamily="-84" charset="-128"/>
              </a:rPr>
              <a:t>				</a:t>
            </a:r>
          </a:p>
        </p:txBody>
      </p:sp>
      <p:sp>
        <p:nvSpPr>
          <p:cNvPr id="31747" name="Subtitle 2"/>
          <p:cNvSpPr>
            <a:spLocks noGrp="1"/>
          </p:cNvSpPr>
          <p:nvPr>
            <p:ph type="subTitle" idx="1"/>
          </p:nvPr>
        </p:nvSpPr>
        <p:spPr bwMode="auto">
          <a:xfrm>
            <a:off x="457200" y="2636838"/>
            <a:ext cx="7772400" cy="639762"/>
          </a:xfrm>
          <a:noFill/>
          <a:ln>
            <a:miter lim="800000"/>
            <a:headEnd/>
            <a:tailEnd/>
          </a:ln>
        </p:spPr>
        <p:txBody>
          <a:bodyPr vert="horz" wrap="square" lIns="91440" tIns="45720" rIns="91440" bIns="45720" numCol="1" anchor="t" anchorCtr="0" compatLnSpc="1">
            <a:prstTxWarp prst="textNoShape">
              <a:avLst/>
            </a:prstTxWarp>
          </a:bodyPr>
          <a:lstStyle/>
          <a:p>
            <a:pPr algn="ctr" fontAlgn="base">
              <a:spcAft>
                <a:spcPct val="0"/>
              </a:spcAft>
              <a:buFont typeface="Arial" pitchFamily="34" charset="0"/>
              <a:buNone/>
            </a:pPr>
            <a:endParaRPr lang="en-US" altLang="es-CL" sz="2400">
              <a:solidFill>
                <a:srgbClr val="FFFFFF"/>
              </a:solidFill>
              <a:latin typeface="Arial Narrow" pitchFamily="34" charset="0"/>
              <a:ea typeface="ヒラギノ角ゴ Pro W3" pitchFamily="-84" charset="-128"/>
            </a:endParaRPr>
          </a:p>
          <a:p>
            <a:pPr algn="ctr" fontAlgn="base">
              <a:spcAft>
                <a:spcPct val="0"/>
              </a:spcAft>
              <a:buFont typeface="Arial" pitchFamily="34" charset="0"/>
              <a:buNone/>
            </a:pPr>
            <a:endParaRPr lang="en-US" altLang="es-CL" sz="2400">
              <a:solidFill>
                <a:srgbClr val="FFFFFF"/>
              </a:solidFill>
              <a:latin typeface="Arial Narrow" pitchFamily="34" charset="0"/>
              <a:ea typeface="ヒラギノ角ゴ Pro W3" pitchFamily="-84" charset="-128"/>
            </a:endParaRPr>
          </a:p>
        </p:txBody>
      </p:sp>
      <p:sp>
        <p:nvSpPr>
          <p:cNvPr id="2" name="CuadroTexto 1"/>
          <p:cNvSpPr txBox="1"/>
          <p:nvPr/>
        </p:nvSpPr>
        <p:spPr>
          <a:xfrm>
            <a:off x="611560" y="404664"/>
            <a:ext cx="8352928" cy="830997"/>
          </a:xfrm>
          <a:prstGeom prst="rect">
            <a:avLst/>
          </a:prstGeom>
          <a:noFill/>
        </p:spPr>
        <p:txBody>
          <a:bodyPr wrap="square" rtlCol="0">
            <a:spAutoFit/>
          </a:bodyPr>
          <a:lstStyle/>
          <a:p>
            <a:r>
              <a:rPr lang="es-CL" dirty="0"/>
              <a:t>    </a:t>
            </a:r>
            <a:r>
              <a:rPr lang="es-CL" sz="2400" b="1" dirty="0"/>
              <a:t>DIRECCION REGIONAL METROPOLITANA PONIENTE</a:t>
            </a:r>
          </a:p>
          <a:p>
            <a:r>
              <a:rPr lang="es-CL" sz="2400" b="1" dirty="0"/>
              <a:t>          COORDINACION DE RELACIONES LABORALES</a:t>
            </a:r>
          </a:p>
        </p:txBody>
      </p:sp>
      <p:sp>
        <p:nvSpPr>
          <p:cNvPr id="3" name="CuadroTexto 2"/>
          <p:cNvSpPr txBox="1"/>
          <p:nvPr/>
        </p:nvSpPr>
        <p:spPr>
          <a:xfrm>
            <a:off x="4788024" y="5445224"/>
            <a:ext cx="4176464" cy="923330"/>
          </a:xfrm>
          <a:prstGeom prst="rect">
            <a:avLst/>
          </a:prstGeom>
          <a:noFill/>
        </p:spPr>
        <p:txBody>
          <a:bodyPr wrap="square" rtlCol="0">
            <a:spAutoFit/>
          </a:bodyPr>
          <a:lstStyle/>
          <a:p>
            <a:r>
              <a:rPr lang="es-CL" dirty="0"/>
              <a:t>PATRICIO MUÑOZ NAVARRETE</a:t>
            </a:r>
          </a:p>
          <a:p>
            <a:r>
              <a:rPr lang="es-CL" dirty="0"/>
              <a:t>                   Abogado</a:t>
            </a:r>
          </a:p>
          <a:p>
            <a:r>
              <a:rPr lang="es-CL" dirty="0"/>
              <a:t>Magíster en Relaciones Laborales</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a:t>DERECHO A LA INFORMACION REMUNERACIONES POR CARGO O FUNCIONES</a:t>
            </a:r>
          </a:p>
        </p:txBody>
      </p:sp>
      <p:sp>
        <p:nvSpPr>
          <p:cNvPr id="3" name="Marcador de contenido 2"/>
          <p:cNvSpPr>
            <a:spLocks noGrp="1"/>
          </p:cNvSpPr>
          <p:nvPr>
            <p:ph idx="1"/>
          </p:nvPr>
        </p:nvSpPr>
        <p:spPr/>
        <p:txBody>
          <a:bodyPr/>
          <a:lstStyle/>
          <a:p>
            <a:endParaRPr lang="es-CL" dirty="0"/>
          </a:p>
          <a:p>
            <a:endParaRPr lang="es-CL" dirty="0"/>
          </a:p>
        </p:txBody>
      </p:sp>
      <p:sp>
        <p:nvSpPr>
          <p:cNvPr id="4" name="Elipse 3"/>
          <p:cNvSpPr/>
          <p:nvPr/>
        </p:nvSpPr>
        <p:spPr>
          <a:xfrm>
            <a:off x="899592" y="1556792"/>
            <a:ext cx="2592288" cy="177849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b="1" dirty="0"/>
              <a:t>GRANDES</a:t>
            </a:r>
          </a:p>
          <a:p>
            <a:pPr algn="ctr"/>
            <a:r>
              <a:rPr lang="es-CL" b="1" dirty="0"/>
              <a:t>EMPRESAS</a:t>
            </a:r>
          </a:p>
        </p:txBody>
      </p:sp>
      <p:sp>
        <p:nvSpPr>
          <p:cNvPr id="5" name="Elipse 4"/>
          <p:cNvSpPr/>
          <p:nvPr/>
        </p:nvSpPr>
        <p:spPr>
          <a:xfrm>
            <a:off x="1043608" y="3933056"/>
            <a:ext cx="2304256" cy="163448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b="1" dirty="0"/>
              <a:t>MEDIANAS</a:t>
            </a:r>
          </a:p>
        </p:txBody>
      </p:sp>
      <p:sp>
        <p:nvSpPr>
          <p:cNvPr id="6" name="Rectángulo 5"/>
          <p:cNvSpPr/>
          <p:nvPr/>
        </p:nvSpPr>
        <p:spPr>
          <a:xfrm>
            <a:off x="4716015" y="1556792"/>
            <a:ext cx="3613597" cy="401074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b="1" dirty="0"/>
              <a:t>CUANDO:  SOLO UNA VEZ CADA AÑO CALENDARIO</a:t>
            </a:r>
          </a:p>
          <a:p>
            <a:pPr algn="ctr"/>
            <a:endParaRPr lang="es-CL" b="1" dirty="0"/>
          </a:p>
          <a:p>
            <a:pPr algn="ctr"/>
            <a:endParaRPr lang="es-CL" b="1" dirty="0"/>
          </a:p>
          <a:p>
            <a:pPr algn="ctr"/>
            <a:endParaRPr lang="es-CL" b="1" dirty="0"/>
          </a:p>
          <a:p>
            <a:pPr algn="ctr"/>
            <a:r>
              <a:rPr lang="es-CL" b="1" dirty="0"/>
              <a:t>DE QUIENES:</a:t>
            </a:r>
          </a:p>
          <a:p>
            <a:pPr algn="ctr"/>
            <a:r>
              <a:rPr lang="es-CL" b="1" dirty="0"/>
              <a:t>EJECUTIVOS O ANTE QUIENES TRABAJADORES DEBEN PLANTEAR SUS RECLAMOS, PETICIONES</a:t>
            </a:r>
          </a:p>
          <a:p>
            <a:pPr algn="ctr"/>
            <a:endParaRPr lang="es-CL" b="1" dirty="0"/>
          </a:p>
          <a:p>
            <a:pPr algn="ctr"/>
            <a:r>
              <a:rPr lang="es-CL" b="1" dirty="0"/>
              <a:t>N°6, ART. </a:t>
            </a:r>
            <a:r>
              <a:rPr lang="es-CL" b="1"/>
              <a:t>154  (R.I)</a:t>
            </a:r>
            <a:endParaRPr lang="es-CL" b="1" dirty="0"/>
          </a:p>
          <a:p>
            <a:pPr algn="ctr"/>
            <a:endParaRPr lang="es-CL" dirty="0"/>
          </a:p>
        </p:txBody>
      </p:sp>
      <p:sp>
        <p:nvSpPr>
          <p:cNvPr id="7" name="CuadroTexto 6"/>
          <p:cNvSpPr txBox="1"/>
          <p:nvPr/>
        </p:nvSpPr>
        <p:spPr>
          <a:xfrm>
            <a:off x="1619672" y="6082754"/>
            <a:ext cx="5832648" cy="461665"/>
          </a:xfrm>
          <a:prstGeom prst="rect">
            <a:avLst/>
          </a:prstGeom>
          <a:noFill/>
        </p:spPr>
        <p:txBody>
          <a:bodyPr wrap="square" rtlCol="0">
            <a:spAutoFit/>
          </a:bodyPr>
          <a:lstStyle/>
          <a:p>
            <a:r>
              <a:rPr lang="es-CL" sz="2400" dirty="0"/>
              <a:t>SOLO SINDICATOS DE EMPRESAS</a:t>
            </a:r>
          </a:p>
        </p:txBody>
      </p:sp>
    </p:spTree>
    <p:extLst>
      <p:ext uri="{BB962C8B-B14F-4D97-AF65-F5344CB8AC3E}">
        <p14:creationId xmlns:p14="http://schemas.microsoft.com/office/powerpoint/2010/main" val="3976326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br>
              <a:rPr lang="es-CL" dirty="0"/>
            </a:br>
            <a:br>
              <a:rPr lang="es-CL" dirty="0"/>
            </a:br>
            <a:r>
              <a:rPr lang="es-CL" dirty="0"/>
              <a:t>NEGATIVA EMPRESA A ENTREGAR INFORMACION</a:t>
            </a:r>
          </a:p>
        </p:txBody>
      </p:sp>
      <p:sp>
        <p:nvSpPr>
          <p:cNvPr id="3" name="Marcador de contenido 2"/>
          <p:cNvSpPr>
            <a:spLocks noGrp="1"/>
          </p:cNvSpPr>
          <p:nvPr>
            <p:ph idx="1"/>
          </p:nvPr>
        </p:nvSpPr>
        <p:spPr>
          <a:xfrm>
            <a:off x="395536" y="1844825"/>
            <a:ext cx="8280919" cy="4159100"/>
          </a:xfrm>
        </p:spPr>
        <p:txBody>
          <a:bodyPr/>
          <a:lstStyle/>
          <a:p>
            <a:pPr algn="just"/>
            <a:r>
              <a:rPr lang="es-CL" sz="2200" b="1" dirty="0"/>
              <a:t>Artículo 319.- </a:t>
            </a:r>
            <a:r>
              <a:rPr lang="es-CL" sz="2200" dirty="0"/>
              <a:t>Derecho a requerir información por vía administrativa y judicial Si el empleador no cumple con entregar la información en la forma y plazos previstos en los artículos anteriores, el o los sindicatos afectados podrán solicitar a la Inspección del Trabajo que requiera al empleador para su entrega.</a:t>
            </a:r>
          </a:p>
          <a:p>
            <a:pPr algn="just"/>
            <a:r>
              <a:rPr lang="es-CL" sz="2200" dirty="0"/>
              <a:t>En caso de no prosperar la gestión administrativa, el o los sindicatos afectados podrán recurrir al tribunal laboral de conformidad a lo establecido en el artículo 504 de este Código. (procedimiento monitorio)</a:t>
            </a:r>
          </a:p>
          <a:p>
            <a:pPr algn="just"/>
            <a:r>
              <a:rPr lang="es-CL" sz="2200" dirty="0"/>
              <a:t>El tribunal, previa revisión de los antecedentes, ordenará en la primera resolución que el empleador haga entrega de la información, bajo apercibimiento legal.</a:t>
            </a:r>
          </a:p>
        </p:txBody>
      </p:sp>
    </p:spTree>
    <p:extLst>
      <p:ext uri="{BB962C8B-B14F-4D97-AF65-F5344CB8AC3E}">
        <p14:creationId xmlns:p14="http://schemas.microsoft.com/office/powerpoint/2010/main" val="94765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39328" y="376012"/>
            <a:ext cx="8033072" cy="1180779"/>
          </a:xfrm>
        </p:spPr>
        <p:txBody>
          <a:bodyPr/>
          <a:lstStyle/>
          <a:p>
            <a:pPr algn="ctr">
              <a:defRPr/>
            </a:pPr>
            <a:r>
              <a:rPr lang="es-CL" altLang="es-CL" sz="3200" b="1" dirty="0">
                <a:latin typeface="+mj-lt"/>
                <a:cs typeface="Verdana" charset="0"/>
              </a:rPr>
              <a:t>Procedimiento de Negociación Colectiva Reglada: Etapas.</a:t>
            </a:r>
          </a:p>
        </p:txBody>
      </p:sp>
      <p:sp>
        <p:nvSpPr>
          <p:cNvPr id="5" name="2 Marcador de contenido"/>
          <p:cNvSpPr>
            <a:spLocks noGrp="1"/>
          </p:cNvSpPr>
          <p:nvPr>
            <p:ph idx="1"/>
          </p:nvPr>
        </p:nvSpPr>
        <p:spPr>
          <a:xfrm>
            <a:off x="139328" y="1549042"/>
            <a:ext cx="8912310" cy="5184576"/>
          </a:xfrm>
        </p:spPr>
        <p:txBody>
          <a:bodyPr/>
          <a:lstStyle/>
          <a:p>
            <a:pPr marL="685800" lvl="1" algn="just">
              <a:buFont typeface="Arial" panose="020B0604020202020204" pitchFamily="34" charset="0"/>
              <a:buChar char="•"/>
              <a:defRPr/>
            </a:pPr>
            <a:endParaRPr lang="es-ES" sz="2400" dirty="0">
              <a:solidFill>
                <a:schemeClr val="tx1"/>
              </a:solidFill>
            </a:endParaRPr>
          </a:p>
          <a:p>
            <a:pPr marL="685800" lvl="1" algn="just">
              <a:buFont typeface="Arial" panose="020B0604020202020204" pitchFamily="34" charset="0"/>
              <a:buChar char="•"/>
              <a:defRPr/>
            </a:pPr>
            <a:endParaRPr lang="es-ES" sz="2400" dirty="0">
              <a:solidFill>
                <a:schemeClr val="tx1"/>
              </a:solidFill>
            </a:endParaRPr>
          </a:p>
          <a:p>
            <a:pPr marL="0" indent="0" algn="just">
              <a:buFont typeface="Arial" charset="0"/>
              <a:buNone/>
              <a:defRPr/>
            </a:pPr>
            <a:r>
              <a:rPr lang="es-ES" sz="1800" b="1" dirty="0">
                <a:solidFill>
                  <a:schemeClr val="tx1"/>
                </a:solidFill>
              </a:rPr>
              <a:t>                     </a:t>
            </a:r>
          </a:p>
          <a:p>
            <a:pPr lvl="1" algn="just">
              <a:defRPr/>
            </a:pPr>
            <a:endParaRPr lang="es-CL" sz="1800" dirty="0">
              <a:solidFill>
                <a:schemeClr val="tx1"/>
              </a:solidFill>
            </a:endParaRPr>
          </a:p>
          <a:p>
            <a:pPr marL="0" indent="0" algn="just">
              <a:buFont typeface="Arial" charset="0"/>
              <a:buNone/>
              <a:defRPr/>
            </a:pPr>
            <a:r>
              <a:rPr lang="es-MX" sz="2400" dirty="0">
                <a:solidFill>
                  <a:schemeClr val="tx1"/>
                </a:solidFill>
              </a:rPr>
              <a:t> </a:t>
            </a:r>
            <a:endParaRPr lang="es-CL" dirty="0">
              <a:solidFill>
                <a:schemeClr val="tx1"/>
              </a:solidFill>
            </a:endParaRPr>
          </a:p>
          <a:p>
            <a:pPr algn="just">
              <a:defRPr/>
            </a:pPr>
            <a:endParaRPr lang="es-CL" altLang="es-CL" sz="2400" b="1" dirty="0"/>
          </a:p>
        </p:txBody>
      </p:sp>
      <p:sp>
        <p:nvSpPr>
          <p:cNvPr id="6" name="Rectángulo redondeado 5">
            <a:hlinkClick r:id="" action="ppaction://hlinkshowjump?jump=nextslide"/>
          </p:cNvPr>
          <p:cNvSpPr/>
          <p:nvPr/>
        </p:nvSpPr>
        <p:spPr>
          <a:xfrm>
            <a:off x="251520" y="2888940"/>
            <a:ext cx="1944216" cy="1404156"/>
          </a:xfrm>
          <a:prstGeom prst="roundRect">
            <a:avLst/>
          </a:prstGeom>
          <a:gradFill>
            <a:gsLst>
              <a:gs pos="100000">
                <a:schemeClr val="accent1"/>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r>
              <a:rPr lang="es-ES_tradnl" dirty="0"/>
              <a:t>Presentación</a:t>
            </a:r>
            <a:endParaRPr lang="es-ES" dirty="0"/>
          </a:p>
          <a:p>
            <a:pPr algn="ctr"/>
            <a:r>
              <a:rPr lang="es-ES" dirty="0"/>
              <a:t>del</a:t>
            </a:r>
          </a:p>
          <a:p>
            <a:pPr algn="ctr"/>
            <a:r>
              <a:rPr lang="es-ES" dirty="0"/>
              <a:t>Proyecto</a:t>
            </a:r>
          </a:p>
        </p:txBody>
      </p:sp>
      <p:sp>
        <p:nvSpPr>
          <p:cNvPr id="11" name="Rectángulo redondeado 10">
            <a:hlinkClick r:id="rId2" action="ppaction://hlinksldjump"/>
          </p:cNvPr>
          <p:cNvSpPr/>
          <p:nvPr/>
        </p:nvSpPr>
        <p:spPr>
          <a:xfrm>
            <a:off x="3131840" y="2888940"/>
            <a:ext cx="2016224" cy="1404156"/>
          </a:xfrm>
          <a:prstGeom prst="roundRect">
            <a:avLst/>
          </a:prstGeom>
          <a:gradFill>
            <a:gsLst>
              <a:gs pos="100000">
                <a:schemeClr val="accent3">
                  <a:lumMod val="75000"/>
                </a:schemeClr>
              </a:gs>
              <a:gs pos="100000">
                <a:schemeClr val="accent3">
                  <a:tint val="50000"/>
                  <a:shade val="100000"/>
                  <a:satMod val="350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dirty="0"/>
              <a:t>Respuesta </a:t>
            </a:r>
          </a:p>
          <a:p>
            <a:pPr algn="ctr"/>
            <a:r>
              <a:rPr lang="es-ES_tradnl" dirty="0"/>
              <a:t>del</a:t>
            </a:r>
          </a:p>
          <a:p>
            <a:pPr algn="ctr"/>
            <a:r>
              <a:rPr lang="es-ES_tradnl" dirty="0"/>
              <a:t>Empleador</a:t>
            </a:r>
          </a:p>
        </p:txBody>
      </p:sp>
      <p:sp>
        <p:nvSpPr>
          <p:cNvPr id="12" name="Rectángulo redondeado 11">
            <a:hlinkClick r:id="rId3" action="ppaction://hlinksldjump"/>
          </p:cNvPr>
          <p:cNvSpPr/>
          <p:nvPr/>
        </p:nvSpPr>
        <p:spPr>
          <a:xfrm>
            <a:off x="6287617" y="2024844"/>
            <a:ext cx="2016224" cy="1404156"/>
          </a:xfrm>
          <a:prstGeom prst="roundRect">
            <a:avLst/>
          </a:prstGeom>
          <a:gradFill>
            <a:gsLst>
              <a:gs pos="100000">
                <a:schemeClr val="accent4">
                  <a:tint val="100000"/>
                  <a:shade val="100000"/>
                  <a:satMod val="130000"/>
                </a:schemeClr>
              </a:gs>
              <a:gs pos="10000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r>
              <a:rPr lang="es-ES_tradnl" dirty="0"/>
              <a:t>Impugnaciones</a:t>
            </a:r>
          </a:p>
          <a:p>
            <a:pPr algn="ctr"/>
            <a:r>
              <a:rPr lang="es-ES_tradnl" dirty="0"/>
              <a:t>y</a:t>
            </a:r>
          </a:p>
          <a:p>
            <a:pPr algn="ctr"/>
            <a:r>
              <a:rPr lang="es-ES_tradnl" dirty="0"/>
              <a:t>Reclamaciones</a:t>
            </a:r>
          </a:p>
        </p:txBody>
      </p:sp>
      <p:sp>
        <p:nvSpPr>
          <p:cNvPr id="13" name="Rectángulo redondeado 12">
            <a:hlinkClick r:id="rId4" action="ppaction://hlinksldjump"/>
          </p:cNvPr>
          <p:cNvSpPr/>
          <p:nvPr/>
        </p:nvSpPr>
        <p:spPr>
          <a:xfrm>
            <a:off x="6287617" y="3897052"/>
            <a:ext cx="2016224" cy="1404156"/>
          </a:xfrm>
          <a:prstGeom prst="roundRect">
            <a:avLst/>
          </a:prstGeom>
          <a:gradFill>
            <a:gsLst>
              <a:gs pos="100000">
                <a:schemeClr val="accent6">
                  <a:tint val="100000"/>
                  <a:shade val="100000"/>
                  <a:satMod val="130000"/>
                </a:schemeClr>
              </a:gs>
              <a:gs pos="100000">
                <a:schemeClr val="accent6">
                  <a:tint val="50000"/>
                  <a:shade val="100000"/>
                  <a:satMod val="350000"/>
                </a:schemeClr>
              </a:gs>
            </a:gsLst>
          </a:gradFill>
        </p:spPr>
        <p:style>
          <a:lnRef idx="0">
            <a:schemeClr val="accent6"/>
          </a:lnRef>
          <a:fillRef idx="3">
            <a:schemeClr val="accent6"/>
          </a:fillRef>
          <a:effectRef idx="3">
            <a:schemeClr val="accent6"/>
          </a:effectRef>
          <a:fontRef idx="minor">
            <a:schemeClr val="lt1"/>
          </a:fontRef>
        </p:style>
        <p:txBody>
          <a:bodyPr rtlCol="0" anchor="ctr"/>
          <a:lstStyle/>
          <a:p>
            <a:pPr algn="ctr"/>
            <a:r>
              <a:rPr lang="es-ES_tradnl" dirty="0"/>
              <a:t>Negociaciones</a:t>
            </a:r>
          </a:p>
          <a:p>
            <a:pPr algn="ctr"/>
            <a:r>
              <a:rPr lang="es-ES_tradnl" dirty="0"/>
              <a:t>Directas</a:t>
            </a:r>
          </a:p>
        </p:txBody>
      </p:sp>
      <p:sp>
        <p:nvSpPr>
          <p:cNvPr id="14" name="Flecha izquierda y arriba 13"/>
          <p:cNvSpPr/>
          <p:nvPr/>
        </p:nvSpPr>
        <p:spPr>
          <a:xfrm rot="7739106">
            <a:off x="5280981" y="3097612"/>
            <a:ext cx="1251457" cy="1224136"/>
          </a:xfrm>
          <a:prstGeom prst="leftUpArrow">
            <a:avLst>
              <a:gd name="adj1" fmla="val 25000"/>
              <a:gd name="adj2" fmla="val 25000"/>
              <a:gd name="adj3" fmla="val 28629"/>
            </a:avLst>
          </a:prstGeom>
          <a:gradFill>
            <a:gsLst>
              <a:gs pos="100000">
                <a:schemeClr val="accent1">
                  <a:tint val="100000"/>
                  <a:shade val="100000"/>
                  <a:satMod val="130000"/>
                </a:schemeClr>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_tradnl"/>
          </a:p>
        </p:txBody>
      </p:sp>
      <p:sp>
        <p:nvSpPr>
          <p:cNvPr id="15" name="Flecha derecha 14"/>
          <p:cNvSpPr/>
          <p:nvPr/>
        </p:nvSpPr>
        <p:spPr>
          <a:xfrm>
            <a:off x="2355361" y="3320988"/>
            <a:ext cx="616853" cy="576064"/>
          </a:xfrm>
          <a:prstGeom prst="rightArrow">
            <a:avLst/>
          </a:prstGeom>
          <a:gradFill>
            <a:gsLst>
              <a:gs pos="100000">
                <a:schemeClr val="accent1">
                  <a:tint val="100000"/>
                  <a:shade val="100000"/>
                  <a:satMod val="130000"/>
                </a:schemeClr>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_tradnl"/>
          </a:p>
        </p:txBody>
      </p:sp>
      <p:sp>
        <p:nvSpPr>
          <p:cNvPr id="2" name="CuadroTexto 1"/>
          <p:cNvSpPr txBox="1"/>
          <p:nvPr/>
        </p:nvSpPr>
        <p:spPr>
          <a:xfrm>
            <a:off x="251520" y="44624"/>
            <a:ext cx="3887807" cy="738664"/>
          </a:xfrm>
          <a:prstGeom prst="rect">
            <a:avLst/>
          </a:prstGeom>
          <a:noFill/>
        </p:spPr>
        <p:txBody>
          <a:bodyPr wrap="square" rtlCol="0">
            <a:spAutoFit/>
          </a:bodyPr>
          <a:lstStyle/>
          <a:p>
            <a: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1200" dirty="0"/>
          </a:p>
          <a:p>
            <a:endParaRPr lang="es-CL" dirty="0"/>
          </a:p>
        </p:txBody>
      </p:sp>
      <p:sp>
        <p:nvSpPr>
          <p:cNvPr id="3" name="Elipse 2"/>
          <p:cNvSpPr/>
          <p:nvPr/>
        </p:nvSpPr>
        <p:spPr>
          <a:xfrm>
            <a:off x="323528" y="5301208"/>
            <a:ext cx="1634480" cy="914400"/>
          </a:xfrm>
          <a:prstGeom prst="ellipse">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5 días copia IT</a:t>
            </a:r>
          </a:p>
        </p:txBody>
      </p:sp>
      <p:sp>
        <p:nvSpPr>
          <p:cNvPr id="7" name="Flecha abajo 6"/>
          <p:cNvSpPr/>
          <p:nvPr/>
        </p:nvSpPr>
        <p:spPr>
          <a:xfrm flipV="1">
            <a:off x="971600" y="4451816"/>
            <a:ext cx="360040" cy="68367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8" name="Elipse 7"/>
          <p:cNvSpPr/>
          <p:nvPr/>
        </p:nvSpPr>
        <p:spPr>
          <a:xfrm>
            <a:off x="4759910" y="5625244"/>
            <a:ext cx="1180242" cy="590363"/>
          </a:xfrm>
          <a:prstGeom prst="ellipse">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10 días</a:t>
            </a:r>
          </a:p>
        </p:txBody>
      </p:sp>
      <p:sp>
        <p:nvSpPr>
          <p:cNvPr id="9" name="Elipse 8"/>
          <p:cNvSpPr/>
          <p:nvPr/>
        </p:nvSpPr>
        <p:spPr>
          <a:xfrm>
            <a:off x="4759910" y="4451816"/>
            <a:ext cx="766837" cy="41734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SI</a:t>
            </a:r>
          </a:p>
        </p:txBody>
      </p:sp>
      <p:cxnSp>
        <p:nvCxnSpPr>
          <p:cNvPr id="16" name="Conector recto de flecha 15"/>
          <p:cNvCxnSpPr>
            <a:stCxn id="9" idx="4"/>
          </p:cNvCxnSpPr>
          <p:nvPr/>
        </p:nvCxnSpPr>
        <p:spPr>
          <a:xfrm>
            <a:off x="5143329" y="4869160"/>
            <a:ext cx="76743" cy="59036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1" name="Elipse 20"/>
          <p:cNvSpPr/>
          <p:nvPr/>
        </p:nvSpPr>
        <p:spPr>
          <a:xfrm>
            <a:off x="2867587" y="4451817"/>
            <a:ext cx="801030" cy="49475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NO</a:t>
            </a:r>
          </a:p>
        </p:txBody>
      </p:sp>
      <p:cxnSp>
        <p:nvCxnSpPr>
          <p:cNvPr id="23" name="Conector recto de flecha 22"/>
          <p:cNvCxnSpPr/>
          <p:nvPr/>
        </p:nvCxnSpPr>
        <p:spPr>
          <a:xfrm flipH="1">
            <a:off x="3093468" y="4936724"/>
            <a:ext cx="231117" cy="52279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5" name="Rectángulo redondeado 24"/>
          <p:cNvSpPr/>
          <p:nvPr/>
        </p:nvSpPr>
        <p:spPr>
          <a:xfrm>
            <a:off x="2575419" y="5545884"/>
            <a:ext cx="1204493" cy="914804"/>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Sindicato 3 días </a:t>
            </a:r>
            <a:r>
              <a:rPr lang="es-CL" dirty="0" err="1"/>
              <a:t>Inspecc</a:t>
            </a:r>
            <a:r>
              <a:rPr lang="es-CL" dirty="0"/>
              <a:t>.</a:t>
            </a:r>
          </a:p>
        </p:txBody>
      </p:sp>
      <p:sp>
        <p:nvSpPr>
          <p:cNvPr id="26" name="Rectángulo redondeado 25"/>
          <p:cNvSpPr/>
          <p:nvPr/>
        </p:nvSpPr>
        <p:spPr>
          <a:xfrm>
            <a:off x="323528" y="1340768"/>
            <a:ext cx="2088232" cy="774669"/>
          </a:xfrm>
          <a:prstGeom prst="round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No antes de 60 ni después de 45 días</a:t>
            </a:r>
          </a:p>
        </p:txBody>
      </p:sp>
      <p:cxnSp>
        <p:nvCxnSpPr>
          <p:cNvPr id="28" name="Conector recto de flecha 27"/>
          <p:cNvCxnSpPr/>
          <p:nvPr/>
        </p:nvCxnSpPr>
        <p:spPr>
          <a:xfrm flipV="1">
            <a:off x="1331640" y="2276872"/>
            <a:ext cx="0" cy="56136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Elipse 31"/>
          <p:cNvSpPr/>
          <p:nvPr/>
        </p:nvSpPr>
        <p:spPr>
          <a:xfrm>
            <a:off x="3093468" y="1607499"/>
            <a:ext cx="2270620" cy="82462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err="1"/>
              <a:t>Exc</a:t>
            </a:r>
            <a:r>
              <a:rPr lang="es-CL" dirty="0"/>
              <a:t>: prórroga 10 días c/a</a:t>
            </a:r>
          </a:p>
        </p:txBody>
      </p:sp>
      <p:cxnSp>
        <p:nvCxnSpPr>
          <p:cNvPr id="34" name="Conector recto de flecha 33"/>
          <p:cNvCxnSpPr/>
          <p:nvPr/>
        </p:nvCxnSpPr>
        <p:spPr>
          <a:xfrm flipV="1">
            <a:off x="4139327" y="2492896"/>
            <a:ext cx="0" cy="5760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4362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692696"/>
            <a:ext cx="7345313" cy="1368152"/>
          </a:xfrm>
        </p:spPr>
        <p:txBody>
          <a:bodyPr/>
          <a:lstStyle/>
          <a:p>
            <a:pPr algn="ctr"/>
            <a:br>
              <a:rPr lang="es-ES" b="1" dirty="0"/>
            </a:br>
            <a:r>
              <a:rPr lang="es-ES" sz="2200" b="1" dirty="0"/>
              <a:t>PRESENTACIÓN DEL PROYECTO</a:t>
            </a:r>
            <a:endParaRPr lang="es-ES" sz="2200" dirty="0"/>
          </a:p>
        </p:txBody>
      </p:sp>
      <p:sp>
        <p:nvSpPr>
          <p:cNvPr id="3" name="2 Marcador de contenido"/>
          <p:cNvSpPr>
            <a:spLocks noGrp="1"/>
          </p:cNvSpPr>
          <p:nvPr>
            <p:ph idx="1"/>
          </p:nvPr>
        </p:nvSpPr>
        <p:spPr>
          <a:xfrm>
            <a:off x="251520" y="1628800"/>
            <a:ext cx="8568952" cy="4824536"/>
          </a:xfrm>
        </p:spPr>
        <p:txBody>
          <a:bodyPr/>
          <a:lstStyle/>
          <a:p>
            <a:pPr algn="just"/>
            <a:r>
              <a:rPr lang="es-ES" sz="2200" dirty="0">
                <a:solidFill>
                  <a:schemeClr val="accent1">
                    <a:lumMod val="75000"/>
                  </a:schemeClr>
                </a:solidFill>
              </a:rPr>
              <a:t>Los trabajadores no afiliados al sindicato tendrán derecho a afiliarse a él, entendiéndose </a:t>
            </a:r>
            <a:r>
              <a:rPr lang="es-ES" sz="2200" b="1" dirty="0">
                <a:solidFill>
                  <a:srgbClr val="FF0000"/>
                </a:solidFill>
              </a:rPr>
              <a:t>incorporados de pleno derecho a la negociación aquellos que se hayan afiliado hasta el quinto día de presentado el proyecto de contrato colectivo. </a:t>
            </a:r>
            <a:r>
              <a:rPr lang="es-ES" sz="2200" dirty="0">
                <a:solidFill>
                  <a:schemeClr val="accent1">
                    <a:lumMod val="75000"/>
                  </a:schemeClr>
                </a:solidFill>
              </a:rPr>
              <a:t>El sindicato deberá informar al empleador la afiliación de nuevos trabajadores dentro de los </a:t>
            </a:r>
            <a:r>
              <a:rPr lang="es-ES" sz="2200" b="1" dirty="0">
                <a:solidFill>
                  <a:srgbClr val="FF0000"/>
                </a:solidFill>
              </a:rPr>
              <a:t>dos días siguientes a la incorporación.</a:t>
            </a:r>
          </a:p>
          <a:p>
            <a:pPr algn="just"/>
            <a:r>
              <a:rPr lang="es-ES" sz="2200" b="1" dirty="0" err="1">
                <a:solidFill>
                  <a:schemeClr val="accent1">
                    <a:lumMod val="75000"/>
                  </a:schemeClr>
                </a:solidFill>
              </a:rPr>
              <a:t>Ultractividad</a:t>
            </a:r>
            <a:r>
              <a:rPr lang="es-ES" sz="2200" dirty="0">
                <a:solidFill>
                  <a:schemeClr val="accent1">
                    <a:lumMod val="75000"/>
                  </a:schemeClr>
                </a:solidFill>
              </a:rPr>
              <a:t>. Si el sindicato no presenta el proyecto o lo presenta luego de vencido el plazo, llegada la fecha de término del instrumento colectivo vigente se extinguirán sus efectos y sus cláusulas subsistirán como parte de los contratos individuales, </a:t>
            </a:r>
            <a:r>
              <a:rPr lang="es-ES" sz="2200" b="1" u="sng" dirty="0">
                <a:solidFill>
                  <a:schemeClr val="accent1">
                    <a:lumMod val="75000"/>
                  </a:schemeClr>
                </a:solidFill>
              </a:rPr>
              <a:t>salvo</a:t>
            </a:r>
            <a:r>
              <a:rPr lang="es-ES" sz="2200" dirty="0">
                <a:solidFill>
                  <a:schemeClr val="accent1">
                    <a:lumMod val="75000"/>
                  </a:schemeClr>
                </a:solidFill>
              </a:rPr>
              <a:t> las que se refieren a </a:t>
            </a:r>
            <a:r>
              <a:rPr lang="es-ES" sz="2200" b="1" dirty="0" err="1">
                <a:solidFill>
                  <a:srgbClr val="FF0000"/>
                </a:solidFill>
              </a:rPr>
              <a:t>reajustabilidad</a:t>
            </a:r>
            <a:r>
              <a:rPr lang="es-ES" sz="2200" b="1" dirty="0">
                <a:solidFill>
                  <a:srgbClr val="FF0000"/>
                </a:solidFill>
              </a:rPr>
              <a:t> de las remuneraciones y demás beneficios pactados en dinero; el incremento real pactado; los derechos y obligaciones que sólo pueden ejercerse o cumplirse colectivamente y los pactos sobre condiciones especiales de trabajo.</a:t>
            </a:r>
          </a:p>
          <a:p>
            <a:pPr algn="just"/>
            <a:endParaRPr lang="es-ES" dirty="0">
              <a:solidFill>
                <a:schemeClr val="accent1">
                  <a:lumMod val="75000"/>
                </a:schemeClr>
              </a:solidFill>
            </a:endParaRPr>
          </a:p>
          <a:p>
            <a:pPr algn="just"/>
            <a:endParaRPr lang="es-ES" dirty="0">
              <a:solidFill>
                <a:schemeClr val="accent1">
                  <a:lumMod val="75000"/>
                </a:schemeClr>
              </a:solidFill>
            </a:endParaRPr>
          </a:p>
        </p:txBody>
      </p:sp>
      <p:sp>
        <p:nvSpPr>
          <p:cNvPr id="4" name="CuadroTexto 3"/>
          <p:cNvSpPr txBox="1"/>
          <p:nvPr/>
        </p:nvSpPr>
        <p:spPr>
          <a:xfrm>
            <a:off x="251520" y="116632"/>
            <a:ext cx="4176464" cy="646331"/>
          </a:xfrm>
          <a:prstGeom prst="rect">
            <a:avLst/>
          </a:prstGeom>
          <a:noFill/>
        </p:spPr>
        <p:txBody>
          <a:bodyPr wrap="square" rtlCol="0">
            <a:spAutoFit/>
          </a:bodyPr>
          <a:lstStyle/>
          <a:p>
            <a:r>
              <a:rPr lang="es-ES_tradnl" b="1">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p:txBody>
      </p:sp>
    </p:spTree>
    <p:extLst>
      <p:ext uri="{BB962C8B-B14F-4D97-AF65-F5344CB8AC3E}">
        <p14:creationId xmlns:p14="http://schemas.microsoft.com/office/powerpoint/2010/main" val="120180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exágono 6"/>
          <p:cNvSpPr/>
          <p:nvPr/>
        </p:nvSpPr>
        <p:spPr>
          <a:xfrm>
            <a:off x="2195736" y="548680"/>
            <a:ext cx="4536504" cy="1008112"/>
          </a:xfrm>
          <a:prstGeom prst="hexagon">
            <a:avLst/>
          </a:prstGeom>
          <a:ln>
            <a:solidFill>
              <a:srgbClr val="77933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ES" b="1" dirty="0">
                <a:solidFill>
                  <a:schemeClr val="accent3">
                    <a:lumMod val="75000"/>
                  </a:schemeClr>
                </a:solidFill>
              </a:rPr>
              <a:t>CONTENIDO DEL PROYECTO</a:t>
            </a:r>
          </a:p>
        </p:txBody>
      </p:sp>
      <p:cxnSp>
        <p:nvCxnSpPr>
          <p:cNvPr id="9" name="Conector recto 8"/>
          <p:cNvCxnSpPr/>
          <p:nvPr/>
        </p:nvCxnSpPr>
        <p:spPr>
          <a:xfrm>
            <a:off x="4572000" y="1556792"/>
            <a:ext cx="0" cy="360040"/>
          </a:xfrm>
          <a:prstGeom prst="line">
            <a:avLst/>
          </a:prstGeom>
          <a:ln>
            <a:solidFill>
              <a:srgbClr val="77933C"/>
            </a:solidFill>
          </a:ln>
        </p:spPr>
        <p:style>
          <a:lnRef idx="2">
            <a:schemeClr val="accent1"/>
          </a:lnRef>
          <a:fillRef idx="0">
            <a:schemeClr val="accent1"/>
          </a:fillRef>
          <a:effectRef idx="1">
            <a:schemeClr val="accent1"/>
          </a:effectRef>
          <a:fontRef idx="minor">
            <a:schemeClr val="tx1"/>
          </a:fontRef>
        </p:style>
      </p:cxnSp>
      <p:cxnSp>
        <p:nvCxnSpPr>
          <p:cNvPr id="11" name="Conector recto 10"/>
          <p:cNvCxnSpPr/>
          <p:nvPr/>
        </p:nvCxnSpPr>
        <p:spPr>
          <a:xfrm>
            <a:off x="1043608" y="1916832"/>
            <a:ext cx="7200800" cy="0"/>
          </a:xfrm>
          <a:prstGeom prst="line">
            <a:avLst/>
          </a:prstGeom>
          <a:ln>
            <a:solidFill>
              <a:srgbClr val="77933C"/>
            </a:solidFill>
          </a:ln>
        </p:spPr>
        <p:style>
          <a:lnRef idx="2">
            <a:schemeClr val="accent1"/>
          </a:lnRef>
          <a:fillRef idx="0">
            <a:schemeClr val="accent1"/>
          </a:fillRef>
          <a:effectRef idx="1">
            <a:schemeClr val="accent1"/>
          </a:effectRef>
          <a:fontRef idx="minor">
            <a:schemeClr val="tx1"/>
          </a:fontRef>
        </p:style>
      </p:cxnSp>
      <p:cxnSp>
        <p:nvCxnSpPr>
          <p:cNvPr id="18" name="Conector recto de flecha 17"/>
          <p:cNvCxnSpPr/>
          <p:nvPr/>
        </p:nvCxnSpPr>
        <p:spPr>
          <a:xfrm>
            <a:off x="1043608" y="1916832"/>
            <a:ext cx="0" cy="576064"/>
          </a:xfrm>
          <a:prstGeom prst="straightConnector1">
            <a:avLst/>
          </a:prstGeom>
          <a:ln>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20" name="Rectángulo redondeado 19"/>
          <p:cNvSpPr/>
          <p:nvPr/>
        </p:nvSpPr>
        <p:spPr>
          <a:xfrm>
            <a:off x="251520" y="2708920"/>
            <a:ext cx="1080120" cy="86409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s-ES" sz="1400" dirty="0"/>
              <a:t>Cláusulas</a:t>
            </a:r>
          </a:p>
        </p:txBody>
      </p:sp>
      <p:sp>
        <p:nvSpPr>
          <p:cNvPr id="22" name="Rectángulo redondeado 21"/>
          <p:cNvSpPr/>
          <p:nvPr/>
        </p:nvSpPr>
        <p:spPr>
          <a:xfrm>
            <a:off x="1475656" y="2725882"/>
            <a:ext cx="1224136" cy="864096"/>
          </a:xfrm>
          <a:prstGeom prst="roundRect">
            <a:avLst/>
          </a:prstGeom>
          <a:solidFill>
            <a:schemeClr val="bg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rgbClr val="FF0000"/>
                </a:solidFill>
              </a:rPr>
              <a:t>Vigencia</a:t>
            </a:r>
          </a:p>
          <a:p>
            <a:pPr algn="ctr"/>
            <a:r>
              <a:rPr lang="es-ES" sz="1400" dirty="0">
                <a:solidFill>
                  <a:srgbClr val="FF0000"/>
                </a:solidFill>
              </a:rPr>
              <a:t>1 - 3</a:t>
            </a:r>
          </a:p>
        </p:txBody>
      </p:sp>
      <p:sp>
        <p:nvSpPr>
          <p:cNvPr id="23" name="Rectángulo redondeado 22"/>
          <p:cNvSpPr/>
          <p:nvPr/>
        </p:nvSpPr>
        <p:spPr>
          <a:xfrm>
            <a:off x="2915816" y="2723793"/>
            <a:ext cx="1440160" cy="864096"/>
          </a:xfrm>
          <a:prstGeom prst="round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chemeClr val="accent6">
                    <a:lumMod val="50000"/>
                  </a:schemeClr>
                </a:solidFill>
              </a:rPr>
              <a:t>Comisión negociadora sindical (CNS)</a:t>
            </a:r>
          </a:p>
        </p:txBody>
      </p:sp>
      <p:sp>
        <p:nvSpPr>
          <p:cNvPr id="24" name="Rectángulo redondeado 23"/>
          <p:cNvSpPr/>
          <p:nvPr/>
        </p:nvSpPr>
        <p:spPr>
          <a:xfrm>
            <a:off x="4572000" y="2723793"/>
            <a:ext cx="1368152" cy="864096"/>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t>Domicilio físico y electrónico</a:t>
            </a:r>
          </a:p>
        </p:txBody>
      </p:sp>
      <p:sp>
        <p:nvSpPr>
          <p:cNvPr id="26" name="Rectángulo redondeado 25"/>
          <p:cNvSpPr/>
          <p:nvPr/>
        </p:nvSpPr>
        <p:spPr>
          <a:xfrm>
            <a:off x="6156176" y="2723793"/>
            <a:ext cx="1152128" cy="849223"/>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s-ES" sz="1400" dirty="0"/>
              <a:t>Nómina</a:t>
            </a:r>
          </a:p>
        </p:txBody>
      </p:sp>
      <p:sp>
        <p:nvSpPr>
          <p:cNvPr id="27" name="Rectángulo redondeado 26"/>
          <p:cNvSpPr/>
          <p:nvPr/>
        </p:nvSpPr>
        <p:spPr>
          <a:xfrm>
            <a:off x="7524328" y="2708920"/>
            <a:ext cx="1440160" cy="878969"/>
          </a:xfrm>
          <a:prstGeom prst="roundRect">
            <a:avLst/>
          </a:prstGeom>
          <a:ln>
            <a:solidFill>
              <a:srgbClr val="FFFFFF"/>
            </a:solidFill>
          </a:ln>
        </p:spPr>
        <p:style>
          <a:lnRef idx="1">
            <a:schemeClr val="dk1"/>
          </a:lnRef>
          <a:fillRef idx="2">
            <a:schemeClr val="dk1"/>
          </a:fillRef>
          <a:effectRef idx="1">
            <a:schemeClr val="dk1"/>
          </a:effectRef>
          <a:fontRef idx="minor">
            <a:schemeClr val="dk1"/>
          </a:fontRef>
        </p:style>
        <p:txBody>
          <a:bodyPr rtlCol="0" anchor="ctr"/>
          <a:lstStyle/>
          <a:p>
            <a:pPr algn="ctr"/>
            <a:r>
              <a:rPr lang="es-ES" sz="1400" dirty="0"/>
              <a:t>Fundamentos y antecedentes</a:t>
            </a:r>
          </a:p>
        </p:txBody>
      </p:sp>
      <p:cxnSp>
        <p:nvCxnSpPr>
          <p:cNvPr id="29" name="Conector recto de flecha 28"/>
          <p:cNvCxnSpPr/>
          <p:nvPr/>
        </p:nvCxnSpPr>
        <p:spPr>
          <a:xfrm>
            <a:off x="8244408" y="1916832"/>
            <a:ext cx="0" cy="576064"/>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33" name="Hexágono 32"/>
          <p:cNvSpPr/>
          <p:nvPr/>
        </p:nvSpPr>
        <p:spPr>
          <a:xfrm>
            <a:off x="1802309" y="3942661"/>
            <a:ext cx="5544616" cy="2664296"/>
          </a:xfrm>
          <a:prstGeom prst="hexagon">
            <a:avLst/>
          </a:prstGeom>
          <a:ln>
            <a:solidFill>
              <a:srgbClr val="77933C"/>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marL="171450" indent="-171450" algn="just">
              <a:lnSpc>
                <a:spcPct val="120000"/>
              </a:lnSpc>
              <a:buFont typeface="Wingdings" charset="2"/>
              <a:buChar char="ü"/>
            </a:pPr>
            <a:r>
              <a:rPr lang="es-ES_tradnl" sz="1100" dirty="0">
                <a:solidFill>
                  <a:srgbClr val="FF8000"/>
                </a:solidFill>
              </a:rPr>
              <a:t>Comisión negociadora sindical integrada por el directorio sindical.</a:t>
            </a:r>
          </a:p>
          <a:p>
            <a:pPr marL="171450" indent="-171450" algn="just">
              <a:lnSpc>
                <a:spcPct val="120000"/>
              </a:lnSpc>
              <a:buFont typeface="Wingdings" charset="2"/>
              <a:buChar char="ü"/>
            </a:pPr>
            <a:r>
              <a:rPr lang="es-ES_tradnl" sz="1100" dirty="0">
                <a:solidFill>
                  <a:schemeClr val="bg2">
                    <a:lumMod val="50000"/>
                  </a:schemeClr>
                </a:solidFill>
              </a:rPr>
              <a:t>Si la negociación involucra mas de un sindicato la comisión estará integrada por los directores designados en el proyecto de contrato.</a:t>
            </a:r>
          </a:p>
          <a:p>
            <a:pPr marL="171450" indent="-171450" algn="just">
              <a:lnSpc>
                <a:spcPct val="120000"/>
              </a:lnSpc>
              <a:buFont typeface="Wingdings" charset="2"/>
              <a:buChar char="ü"/>
            </a:pPr>
            <a:r>
              <a:rPr lang="es-ES_tradnl" sz="1100" dirty="0">
                <a:solidFill>
                  <a:srgbClr val="FF8000"/>
                </a:solidFill>
              </a:rPr>
              <a:t>Designación de no mas de tres asesores.</a:t>
            </a:r>
          </a:p>
          <a:p>
            <a:pPr marL="171450" indent="-171450" algn="just">
              <a:lnSpc>
                <a:spcPct val="120000"/>
              </a:lnSpc>
              <a:buFont typeface="Wingdings" charset="2"/>
              <a:buChar char="ü"/>
            </a:pPr>
            <a:r>
              <a:rPr lang="es-ES_tradnl" sz="1100" dirty="0">
                <a:solidFill>
                  <a:schemeClr val="bg2">
                    <a:lumMod val="50000"/>
                  </a:schemeClr>
                </a:solidFill>
              </a:rPr>
              <a:t>En sindicatos con afiliación femenina se deberá integrar a una trabajadora en la CNS elegida por el sindicato en conformidad a sus estatutos o mediante votación universal en asamblea convocada al efecto.</a:t>
            </a:r>
          </a:p>
          <a:p>
            <a:pPr marL="171450" indent="-171450" algn="just">
              <a:lnSpc>
                <a:spcPct val="120000"/>
              </a:lnSpc>
              <a:buFont typeface="Wingdings" charset="2"/>
              <a:buChar char="ü"/>
            </a:pPr>
            <a:r>
              <a:rPr lang="es-ES_tradnl" sz="1100" dirty="0" err="1">
                <a:solidFill>
                  <a:srgbClr val="FF8000"/>
                </a:solidFill>
              </a:rPr>
              <a:t>Mipe</a:t>
            </a:r>
            <a:r>
              <a:rPr lang="es-ES_tradnl" sz="1100" dirty="0">
                <a:solidFill>
                  <a:srgbClr val="FF8000"/>
                </a:solidFill>
              </a:rPr>
              <a:t>: sustitución de uno de los integrantes por derecho propio.</a:t>
            </a:r>
          </a:p>
          <a:p>
            <a:pPr marL="171450" indent="-171450" algn="just">
              <a:lnSpc>
                <a:spcPct val="120000"/>
              </a:lnSpc>
              <a:buFont typeface="Wingdings" charset="2"/>
              <a:buChar char="ü"/>
            </a:pPr>
            <a:r>
              <a:rPr lang="es-ES_tradnl" sz="1100" dirty="0">
                <a:solidFill>
                  <a:srgbClr val="948A54"/>
                </a:solidFill>
              </a:rPr>
              <a:t>Extensión del fuero para la trabajadora integrante de la CNS a 90 días contados desde la suscripción del contrato o desde la notificación del fallo arbitral.</a:t>
            </a:r>
          </a:p>
        </p:txBody>
      </p:sp>
      <p:cxnSp>
        <p:nvCxnSpPr>
          <p:cNvPr id="35" name="Conector recto 34"/>
          <p:cNvCxnSpPr>
            <a:stCxn id="23" idx="2"/>
          </p:cNvCxnSpPr>
          <p:nvPr/>
        </p:nvCxnSpPr>
        <p:spPr>
          <a:xfrm>
            <a:off x="3635896" y="3587889"/>
            <a:ext cx="0" cy="428180"/>
          </a:xfrm>
          <a:prstGeom prst="line">
            <a:avLst/>
          </a:prstGeom>
          <a:ln>
            <a:solidFill>
              <a:srgbClr val="77933C"/>
            </a:solidFill>
            <a:prstDash val="dash"/>
          </a:ln>
        </p:spPr>
        <p:style>
          <a:lnRef idx="2">
            <a:schemeClr val="accent1"/>
          </a:lnRef>
          <a:fillRef idx="0">
            <a:schemeClr val="accent1"/>
          </a:fillRef>
          <a:effectRef idx="1">
            <a:schemeClr val="accent1"/>
          </a:effectRef>
          <a:fontRef idx="minor">
            <a:schemeClr val="tx1"/>
          </a:fontRef>
        </p:style>
      </p:cxnSp>
      <p:sp>
        <p:nvSpPr>
          <p:cNvPr id="15" name="Rectángulo 1">
            <a:hlinkClick r:id="rId2" action="ppaction://hlinksldjump"/>
          </p:cNvPr>
          <p:cNvSpPr/>
          <p:nvPr/>
        </p:nvSpPr>
        <p:spPr>
          <a:xfrm>
            <a:off x="6895497" y="6246917"/>
            <a:ext cx="902856" cy="360040"/>
          </a:xfrm>
          <a:prstGeom prst="rect">
            <a:avLst/>
          </a:prstGeom>
          <a:gradFill>
            <a:gsLst>
              <a:gs pos="100000">
                <a:schemeClr val="accent1">
                  <a:tint val="100000"/>
                  <a:shade val="100000"/>
                  <a:satMod val="13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dirty="0"/>
              <a:t>Volver</a:t>
            </a:r>
          </a:p>
        </p:txBody>
      </p:sp>
      <p:sp>
        <p:nvSpPr>
          <p:cNvPr id="2" name="CuadroTexto 1"/>
          <p:cNvSpPr txBox="1"/>
          <p:nvPr/>
        </p:nvSpPr>
        <p:spPr>
          <a:xfrm>
            <a:off x="0" y="0"/>
            <a:ext cx="3491255" cy="738664"/>
          </a:xfrm>
          <a:prstGeom prst="rect">
            <a:avLst/>
          </a:prstGeom>
          <a:noFill/>
        </p:spPr>
        <p:txBody>
          <a:bodyPr wrap="square" rtlCol="0">
            <a:spAutoFit/>
          </a:bodyPr>
          <a:lstStyle/>
          <a:p>
            <a: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1200" dirty="0"/>
          </a:p>
          <a:p>
            <a:endParaRPr lang="es-CL" dirty="0"/>
          </a:p>
        </p:txBody>
      </p:sp>
    </p:spTree>
    <p:extLst>
      <p:ext uri="{BB962C8B-B14F-4D97-AF65-F5344CB8AC3E}">
        <p14:creationId xmlns:p14="http://schemas.microsoft.com/office/powerpoint/2010/main" val="4010998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23728" y="332656"/>
            <a:ext cx="5688632" cy="1152128"/>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MX" b="1" dirty="0"/>
              <a:t>EXTENSIÓN DE BENEFICIOS</a:t>
            </a:r>
            <a:endParaRPr lang="es-CL" b="1" dirty="0"/>
          </a:p>
        </p:txBody>
      </p:sp>
      <p:cxnSp>
        <p:nvCxnSpPr>
          <p:cNvPr id="4" name="Conector recto 3"/>
          <p:cNvCxnSpPr>
            <a:stCxn id="2" idx="2"/>
          </p:cNvCxnSpPr>
          <p:nvPr/>
        </p:nvCxnSpPr>
        <p:spPr>
          <a:xfrm>
            <a:off x="4968044" y="1484784"/>
            <a:ext cx="0" cy="43204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ector recto 6"/>
          <p:cNvCxnSpPr/>
          <p:nvPr/>
        </p:nvCxnSpPr>
        <p:spPr>
          <a:xfrm>
            <a:off x="1403648" y="1916832"/>
            <a:ext cx="676875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Conector recto 8"/>
          <p:cNvCxnSpPr/>
          <p:nvPr/>
        </p:nvCxnSpPr>
        <p:spPr>
          <a:xfrm>
            <a:off x="1403648" y="1916832"/>
            <a:ext cx="0" cy="4320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ector recto 10"/>
          <p:cNvCxnSpPr/>
          <p:nvPr/>
        </p:nvCxnSpPr>
        <p:spPr>
          <a:xfrm>
            <a:off x="8172400" y="1916832"/>
            <a:ext cx="0" cy="432048"/>
          </a:xfrm>
          <a:prstGeom prst="line">
            <a:avLst/>
          </a:prstGeom>
        </p:spPr>
        <p:style>
          <a:lnRef idx="2">
            <a:schemeClr val="accent1"/>
          </a:lnRef>
          <a:fillRef idx="0">
            <a:schemeClr val="accent1"/>
          </a:fillRef>
          <a:effectRef idx="1">
            <a:schemeClr val="accent1"/>
          </a:effectRef>
          <a:fontRef idx="minor">
            <a:schemeClr val="tx1"/>
          </a:fontRef>
        </p:style>
      </p:cxnSp>
      <p:sp>
        <p:nvSpPr>
          <p:cNvPr id="12" name="Rectángulo redondeado 11"/>
          <p:cNvSpPr/>
          <p:nvPr/>
        </p:nvSpPr>
        <p:spPr>
          <a:xfrm>
            <a:off x="467544" y="2348880"/>
            <a:ext cx="1944216" cy="108012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MX" dirty="0"/>
              <a:t>De común acuerdo</a:t>
            </a:r>
            <a:endParaRPr lang="es-CL" dirty="0"/>
          </a:p>
        </p:txBody>
      </p:sp>
      <p:sp>
        <p:nvSpPr>
          <p:cNvPr id="13" name="Rectángulo redondeado 12"/>
          <p:cNvSpPr/>
          <p:nvPr/>
        </p:nvSpPr>
        <p:spPr>
          <a:xfrm>
            <a:off x="2699792" y="2348880"/>
            <a:ext cx="2088232" cy="108012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Tx/>
              <a:buChar char="-"/>
            </a:pPr>
            <a:r>
              <a:rPr lang="es-MX" sz="1400" dirty="0"/>
              <a:t>General o parcial</a:t>
            </a:r>
          </a:p>
          <a:p>
            <a:pPr marL="285750" indent="-285750">
              <a:buFontTx/>
              <a:buChar char="-"/>
            </a:pPr>
            <a:r>
              <a:rPr lang="es-MX" sz="1400" dirty="0"/>
              <a:t>Todo o parte de los trabajadores sin afiliación</a:t>
            </a:r>
            <a:endParaRPr lang="es-CL" sz="1400" dirty="0"/>
          </a:p>
        </p:txBody>
      </p:sp>
      <p:sp>
        <p:nvSpPr>
          <p:cNvPr id="14" name="Rectángulo redondeado 13"/>
          <p:cNvSpPr/>
          <p:nvPr/>
        </p:nvSpPr>
        <p:spPr>
          <a:xfrm>
            <a:off x="4968044" y="2348880"/>
            <a:ext cx="1980220" cy="108012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Tx/>
              <a:buChar char="-"/>
            </a:pPr>
            <a:r>
              <a:rPr lang="es-MX" sz="1400" dirty="0"/>
              <a:t>Aceptación de la extensión</a:t>
            </a:r>
          </a:p>
          <a:p>
            <a:pPr marL="285750" indent="-285750">
              <a:buFontTx/>
              <a:buChar char="-"/>
            </a:pPr>
            <a:r>
              <a:rPr lang="es-MX" sz="1400" dirty="0"/>
              <a:t>Pago de todo o parte de la cuota sindical</a:t>
            </a:r>
            <a:endParaRPr lang="es-CL" sz="1400" dirty="0"/>
          </a:p>
        </p:txBody>
      </p:sp>
      <p:sp>
        <p:nvSpPr>
          <p:cNvPr id="15" name="Rectángulo redondeado 14"/>
          <p:cNvSpPr/>
          <p:nvPr/>
        </p:nvSpPr>
        <p:spPr>
          <a:xfrm>
            <a:off x="7164288" y="2348880"/>
            <a:ext cx="1872208" cy="108012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600" dirty="0"/>
              <a:t>Criterios objetivos, generales y no arbitrarios</a:t>
            </a:r>
            <a:endParaRPr lang="es-CL" sz="1600" dirty="0"/>
          </a:p>
        </p:txBody>
      </p:sp>
      <p:sp>
        <p:nvSpPr>
          <p:cNvPr id="17" name="Rectángulo redondeado 16"/>
          <p:cNvSpPr/>
          <p:nvPr/>
        </p:nvSpPr>
        <p:spPr>
          <a:xfrm>
            <a:off x="395536" y="4005064"/>
            <a:ext cx="4104456" cy="252028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s-MX" sz="1400" b="1" dirty="0"/>
          </a:p>
          <a:p>
            <a:pPr algn="ctr"/>
            <a:endParaRPr lang="es-MX" sz="1400" b="1" dirty="0"/>
          </a:p>
          <a:p>
            <a:pPr algn="ctr"/>
            <a:endParaRPr lang="es-MX" sz="1400" b="1" dirty="0"/>
          </a:p>
          <a:p>
            <a:pPr algn="ctr"/>
            <a:r>
              <a:rPr lang="es-MX" sz="1400" b="1" dirty="0"/>
              <a:t>EXTENSIÓN UNILATERAL</a:t>
            </a:r>
          </a:p>
          <a:p>
            <a:pPr marL="285750" indent="-285750">
              <a:buFontTx/>
              <a:buChar char="-"/>
            </a:pPr>
            <a:r>
              <a:rPr lang="es-MX" sz="1400" dirty="0"/>
              <a:t>Cláusulas pactadas de reajuste de remuneraciones conforme a la variación del IPC determinado por el INE siempre que dicho reajuste se haya contemplado en su respuesta al proyecto de contrato colectivo.</a:t>
            </a:r>
          </a:p>
          <a:p>
            <a:pPr marL="285750" lvl="1" indent="-285750">
              <a:buFontTx/>
              <a:buChar char="-"/>
            </a:pPr>
            <a:r>
              <a:rPr lang="es-MX" sz="1400" dirty="0"/>
              <a:t>En micro y pequeña empresa sin sindicato el empleador podrá extender los convenios negociados por federaciones o confederaciones a trabajadores sin afiliación sindical</a:t>
            </a:r>
          </a:p>
          <a:p>
            <a:pPr marL="742950" lvl="1" indent="-285750">
              <a:buFontTx/>
              <a:buChar char="-"/>
            </a:pPr>
            <a:endParaRPr lang="es-MX" sz="1400" dirty="0"/>
          </a:p>
          <a:p>
            <a:pPr marL="285750" indent="-285750">
              <a:buFontTx/>
              <a:buChar char="-"/>
            </a:pPr>
            <a:endParaRPr lang="es-MX" sz="1400" dirty="0"/>
          </a:p>
          <a:p>
            <a:endParaRPr lang="es-CL" sz="1400" b="1" dirty="0"/>
          </a:p>
        </p:txBody>
      </p:sp>
      <p:sp>
        <p:nvSpPr>
          <p:cNvPr id="18" name="Rectángulo redondeado 17"/>
          <p:cNvSpPr/>
          <p:nvPr/>
        </p:nvSpPr>
        <p:spPr>
          <a:xfrm>
            <a:off x="4788024" y="4005064"/>
            <a:ext cx="4104456" cy="25202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400" b="1" dirty="0"/>
              <a:t>EXTENSIÓN AUTOMÁTICA</a:t>
            </a:r>
          </a:p>
          <a:p>
            <a:pPr algn="ctr"/>
            <a:endParaRPr lang="es-MX" sz="1400" b="1" dirty="0"/>
          </a:p>
          <a:p>
            <a:r>
              <a:rPr lang="es-MX" sz="1400" dirty="0"/>
              <a:t>El trabajador que cambia de afiliación se mantiene afecto al instrumento negociado por la organización a la que pertenecía debiendo pagar el total de la cuota sindical durante toda la vigencia de dicho instrumento, pero una vez extinguido éste pasará a estar afecto al instrumento negociado por la organización a la que se incorporó.</a:t>
            </a:r>
            <a:endParaRPr lang="es-CL" sz="1400" dirty="0"/>
          </a:p>
        </p:txBody>
      </p:sp>
      <p:sp>
        <p:nvSpPr>
          <p:cNvPr id="3" name="CuadroTexto 2"/>
          <p:cNvSpPr txBox="1"/>
          <p:nvPr/>
        </p:nvSpPr>
        <p:spPr>
          <a:xfrm>
            <a:off x="107504" y="0"/>
            <a:ext cx="2481133" cy="738664"/>
          </a:xfrm>
          <a:prstGeom prst="rect">
            <a:avLst/>
          </a:prstGeom>
          <a:noFill/>
        </p:spPr>
        <p:txBody>
          <a:bodyPr wrap="square" rtlCol="0">
            <a:spAutoFit/>
          </a:bodyPr>
          <a:lstStyle/>
          <a:p>
            <a: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12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1200" dirty="0"/>
          </a:p>
          <a:p>
            <a:endParaRPr lang="es-CL" dirty="0"/>
          </a:p>
        </p:txBody>
      </p:sp>
    </p:spTree>
    <p:extLst>
      <p:ext uri="{BB962C8B-B14F-4D97-AF65-F5344CB8AC3E}">
        <p14:creationId xmlns:p14="http://schemas.microsoft.com/office/powerpoint/2010/main" val="296226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2420888"/>
            <a:ext cx="2304256" cy="1656184"/>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b="1" dirty="0">
                <a:solidFill>
                  <a:schemeClr val="bg1"/>
                </a:solidFill>
              </a:rPr>
              <a:t>RESPUESTA DEL EMPLEADOR</a:t>
            </a:r>
          </a:p>
        </p:txBody>
      </p:sp>
      <p:cxnSp>
        <p:nvCxnSpPr>
          <p:cNvPr id="6" name="Conector angular 5"/>
          <p:cNvCxnSpPr>
            <a:stCxn id="2" idx="3"/>
          </p:cNvCxnSpPr>
          <p:nvPr/>
        </p:nvCxnSpPr>
        <p:spPr>
          <a:xfrm>
            <a:off x="2627784" y="3248980"/>
            <a:ext cx="432048" cy="2556284"/>
          </a:xfrm>
          <a:prstGeom prst="bentConnector2">
            <a:avLst/>
          </a:prstGeom>
          <a:ln w="25400">
            <a:solidFill>
              <a:srgbClr val="FF8000"/>
            </a:solidFill>
          </a:ln>
        </p:spPr>
        <p:style>
          <a:lnRef idx="2">
            <a:schemeClr val="accent4"/>
          </a:lnRef>
          <a:fillRef idx="0">
            <a:schemeClr val="accent4"/>
          </a:fillRef>
          <a:effectRef idx="1">
            <a:schemeClr val="accent4"/>
          </a:effectRef>
          <a:fontRef idx="minor">
            <a:schemeClr val="tx1"/>
          </a:fontRef>
        </p:style>
      </p:cxnSp>
      <p:cxnSp>
        <p:nvCxnSpPr>
          <p:cNvPr id="9" name="Conector recto 8"/>
          <p:cNvCxnSpPr/>
          <p:nvPr/>
        </p:nvCxnSpPr>
        <p:spPr>
          <a:xfrm flipV="1">
            <a:off x="3059832" y="548680"/>
            <a:ext cx="0" cy="2700300"/>
          </a:xfrm>
          <a:prstGeom prst="line">
            <a:avLst/>
          </a:prstGeom>
          <a:ln>
            <a:solidFill>
              <a:srgbClr val="FF8000"/>
            </a:solidFill>
          </a:ln>
        </p:spPr>
        <p:style>
          <a:lnRef idx="2">
            <a:schemeClr val="accent4"/>
          </a:lnRef>
          <a:fillRef idx="0">
            <a:schemeClr val="accent4"/>
          </a:fillRef>
          <a:effectRef idx="1">
            <a:schemeClr val="accent4"/>
          </a:effectRef>
          <a:fontRef idx="minor">
            <a:schemeClr val="tx1"/>
          </a:fontRef>
        </p:style>
      </p:cxnSp>
      <p:cxnSp>
        <p:nvCxnSpPr>
          <p:cNvPr id="11" name="Conector recto de flecha 10"/>
          <p:cNvCxnSpPr/>
          <p:nvPr/>
        </p:nvCxnSpPr>
        <p:spPr>
          <a:xfrm>
            <a:off x="3059832" y="548680"/>
            <a:ext cx="432048" cy="0"/>
          </a:xfrm>
          <a:prstGeom prst="straightConnector1">
            <a:avLst/>
          </a:prstGeom>
          <a:ln>
            <a:solidFill>
              <a:srgbClr val="FF8000"/>
            </a:solidFill>
            <a:tailEnd type="triangle"/>
          </a:ln>
        </p:spPr>
        <p:style>
          <a:lnRef idx="2">
            <a:schemeClr val="accent4"/>
          </a:lnRef>
          <a:fillRef idx="0">
            <a:schemeClr val="accent4"/>
          </a:fillRef>
          <a:effectRef idx="1">
            <a:schemeClr val="accent4"/>
          </a:effectRef>
          <a:fontRef idx="minor">
            <a:schemeClr val="tx1"/>
          </a:fontRef>
        </p:style>
      </p:cxnSp>
      <p:sp>
        <p:nvSpPr>
          <p:cNvPr id="12" name="Rectángulo redondeado 11"/>
          <p:cNvSpPr/>
          <p:nvPr/>
        </p:nvSpPr>
        <p:spPr>
          <a:xfrm>
            <a:off x="3707904" y="332656"/>
            <a:ext cx="3312368" cy="936104"/>
          </a:xfrm>
          <a:prstGeom prst="roundRect">
            <a:avLst/>
          </a:prstGeom>
          <a:solidFill>
            <a:schemeClr val="accent3">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s-CL" sz="1400" b="1" dirty="0">
                <a:solidFill>
                  <a:schemeClr val="bg1"/>
                </a:solidFill>
              </a:rPr>
              <a:t>10 días </a:t>
            </a:r>
            <a:r>
              <a:rPr lang="es-CL" sz="1400" b="1" dirty="0" err="1">
                <a:solidFill>
                  <a:schemeClr val="bg1"/>
                </a:solidFill>
              </a:rPr>
              <a:t>stges</a:t>
            </a:r>
            <a:r>
              <a:rPr lang="es-CL" sz="1400" b="1" dirty="0">
                <a:solidFill>
                  <a:schemeClr val="bg1"/>
                </a:solidFill>
              </a:rPr>
              <a:t>. a la presentación del proyecto. Prorrogables de común acuerdo por 10 días mas</a:t>
            </a:r>
          </a:p>
        </p:txBody>
      </p:sp>
      <p:sp>
        <p:nvSpPr>
          <p:cNvPr id="15" name="Hexágono 14"/>
          <p:cNvSpPr/>
          <p:nvPr/>
        </p:nvSpPr>
        <p:spPr>
          <a:xfrm>
            <a:off x="3707905" y="2888940"/>
            <a:ext cx="3312368" cy="720080"/>
          </a:xfrm>
          <a:prstGeom prst="hexagon">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L" b="1" dirty="0">
                <a:solidFill>
                  <a:schemeClr val="bg1"/>
                </a:solidFill>
              </a:rPr>
              <a:t>PISO DE LA NEGOCIACIÓN</a:t>
            </a:r>
          </a:p>
        </p:txBody>
      </p:sp>
      <p:cxnSp>
        <p:nvCxnSpPr>
          <p:cNvPr id="17" name="Conector recto de flecha 16"/>
          <p:cNvCxnSpPr/>
          <p:nvPr/>
        </p:nvCxnSpPr>
        <p:spPr>
          <a:xfrm>
            <a:off x="3059832" y="3248980"/>
            <a:ext cx="432048" cy="0"/>
          </a:xfrm>
          <a:prstGeom prst="straightConnector1">
            <a:avLst/>
          </a:prstGeom>
          <a:ln>
            <a:solidFill>
              <a:srgbClr val="FF8000"/>
            </a:solidFill>
            <a:tailEnd type="triangle"/>
          </a:ln>
        </p:spPr>
        <p:style>
          <a:lnRef idx="2">
            <a:schemeClr val="accent4"/>
          </a:lnRef>
          <a:fillRef idx="0">
            <a:schemeClr val="accent4"/>
          </a:fillRef>
          <a:effectRef idx="1">
            <a:schemeClr val="accent4"/>
          </a:effectRef>
          <a:fontRef idx="minor">
            <a:schemeClr val="tx1"/>
          </a:fontRef>
        </p:style>
      </p:cxnSp>
      <p:sp>
        <p:nvSpPr>
          <p:cNvPr id="20" name="Abrir llave 19"/>
          <p:cNvSpPr/>
          <p:nvPr/>
        </p:nvSpPr>
        <p:spPr>
          <a:xfrm rot="16200000">
            <a:off x="5226144" y="371177"/>
            <a:ext cx="360039" cy="2160242"/>
          </a:xfrm>
          <a:prstGeom prst="leftBrace">
            <a:avLst/>
          </a:prstGeom>
          <a:ln>
            <a:solidFill>
              <a:schemeClr val="bg2">
                <a:lumMod val="50000"/>
              </a:schemeClr>
            </a:solidFill>
          </a:ln>
        </p:spPr>
        <p:style>
          <a:lnRef idx="2">
            <a:schemeClr val="accent4"/>
          </a:lnRef>
          <a:fillRef idx="0">
            <a:schemeClr val="accent4"/>
          </a:fillRef>
          <a:effectRef idx="1">
            <a:schemeClr val="accent4"/>
          </a:effectRef>
          <a:fontRef idx="minor">
            <a:schemeClr val="tx1"/>
          </a:fontRef>
        </p:style>
        <p:txBody>
          <a:bodyPr rtlCol="0" anchor="ctr"/>
          <a:lstStyle/>
          <a:p>
            <a:pPr algn="ctr"/>
            <a:endParaRPr lang="es-CL"/>
          </a:p>
        </p:txBody>
      </p:sp>
      <p:sp>
        <p:nvSpPr>
          <p:cNvPr id="22" name="Rombo 21"/>
          <p:cNvSpPr/>
          <p:nvPr/>
        </p:nvSpPr>
        <p:spPr>
          <a:xfrm>
            <a:off x="4397014" y="1652452"/>
            <a:ext cx="1990741" cy="996141"/>
          </a:xfrm>
          <a:prstGeom prst="diamond">
            <a:avLst/>
          </a:prstGeom>
          <a:solidFill>
            <a:schemeClr val="accent3">
              <a:lumMod val="7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s-CL" sz="1400" b="1" dirty="0">
                <a:solidFill>
                  <a:schemeClr val="bg1"/>
                </a:solidFill>
              </a:rPr>
              <a:t>NO RESPONDE</a:t>
            </a:r>
          </a:p>
        </p:txBody>
      </p:sp>
      <p:sp>
        <p:nvSpPr>
          <p:cNvPr id="23" name="CuadroTexto 22"/>
          <p:cNvSpPr txBox="1"/>
          <p:nvPr/>
        </p:nvSpPr>
        <p:spPr>
          <a:xfrm>
            <a:off x="3491880" y="1965856"/>
            <a:ext cx="932691" cy="369332"/>
          </a:xfrm>
          <a:prstGeom prst="rect">
            <a:avLst/>
          </a:prstGeom>
          <a:noFill/>
        </p:spPr>
        <p:txBody>
          <a:bodyPr wrap="none" rtlCol="0">
            <a:spAutoFit/>
          </a:bodyPr>
          <a:lstStyle/>
          <a:p>
            <a:r>
              <a:rPr lang="es-CL" dirty="0">
                <a:solidFill>
                  <a:schemeClr val="accent3">
                    <a:lumMod val="50000"/>
                  </a:schemeClr>
                </a:solidFill>
              </a:rPr>
              <a:t>MULTA</a:t>
            </a:r>
          </a:p>
        </p:txBody>
      </p:sp>
      <p:sp>
        <p:nvSpPr>
          <p:cNvPr id="24" name="CuadroTexto 23"/>
          <p:cNvSpPr txBox="1"/>
          <p:nvPr/>
        </p:nvSpPr>
        <p:spPr>
          <a:xfrm>
            <a:off x="6387755" y="1944722"/>
            <a:ext cx="1090876" cy="369332"/>
          </a:xfrm>
          <a:prstGeom prst="rect">
            <a:avLst/>
          </a:prstGeom>
          <a:noFill/>
        </p:spPr>
        <p:txBody>
          <a:bodyPr wrap="none" rtlCol="0">
            <a:spAutoFit/>
          </a:bodyPr>
          <a:lstStyle/>
          <a:p>
            <a:r>
              <a:rPr lang="es-CL" dirty="0">
                <a:solidFill>
                  <a:schemeClr val="accent3">
                    <a:lumMod val="50000"/>
                  </a:schemeClr>
                </a:solidFill>
              </a:rPr>
              <a:t>ACEPTA</a:t>
            </a:r>
          </a:p>
        </p:txBody>
      </p:sp>
      <p:cxnSp>
        <p:nvCxnSpPr>
          <p:cNvPr id="26" name="Conector recto de flecha 25"/>
          <p:cNvCxnSpPr/>
          <p:nvPr/>
        </p:nvCxnSpPr>
        <p:spPr>
          <a:xfrm>
            <a:off x="3059832" y="5805264"/>
            <a:ext cx="432048" cy="0"/>
          </a:xfrm>
          <a:prstGeom prst="straightConnector1">
            <a:avLst/>
          </a:prstGeom>
          <a:ln>
            <a:solidFill>
              <a:srgbClr val="FF8000"/>
            </a:solidFill>
            <a:tailEnd type="triangle"/>
          </a:ln>
        </p:spPr>
        <p:style>
          <a:lnRef idx="2">
            <a:schemeClr val="accent4"/>
          </a:lnRef>
          <a:fillRef idx="0">
            <a:schemeClr val="accent4"/>
          </a:fillRef>
          <a:effectRef idx="1">
            <a:schemeClr val="accent4"/>
          </a:effectRef>
          <a:fontRef idx="minor">
            <a:schemeClr val="tx1"/>
          </a:fontRef>
        </p:style>
      </p:cxnSp>
      <p:sp>
        <p:nvSpPr>
          <p:cNvPr id="30" name="Rectángulo redondeado 29"/>
          <p:cNvSpPr/>
          <p:nvPr/>
        </p:nvSpPr>
        <p:spPr>
          <a:xfrm>
            <a:off x="3664192" y="5445224"/>
            <a:ext cx="3456383" cy="864096"/>
          </a:xfrm>
          <a:prstGeom prst="roundRect">
            <a:avLst/>
          </a:prstGeom>
          <a:solidFill>
            <a:schemeClr val="accent3">
              <a:lumMod val="75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es-CL" b="1" dirty="0">
                <a:solidFill>
                  <a:schemeClr val="bg1"/>
                </a:solidFill>
              </a:rPr>
              <a:t>RECLAMACIONES E IMPUGNACIONES</a:t>
            </a:r>
          </a:p>
        </p:txBody>
      </p:sp>
      <p:cxnSp>
        <p:nvCxnSpPr>
          <p:cNvPr id="32" name="Conector recto de flecha 31"/>
          <p:cNvCxnSpPr/>
          <p:nvPr/>
        </p:nvCxnSpPr>
        <p:spPr>
          <a:xfrm flipH="1">
            <a:off x="4326042" y="3609020"/>
            <a:ext cx="1038046" cy="234551"/>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4" name="Conector recto de flecha 33"/>
          <p:cNvCxnSpPr/>
          <p:nvPr/>
        </p:nvCxnSpPr>
        <p:spPr>
          <a:xfrm>
            <a:off x="5364088" y="3609020"/>
            <a:ext cx="1023667" cy="240347"/>
          </a:xfrm>
          <a:prstGeom prst="straightConnector1">
            <a:avLst/>
          </a:prstGeom>
          <a:ln>
            <a:solidFill>
              <a:srgbClr val="77933C"/>
            </a:solidFill>
            <a:tailEnd type="triangle"/>
          </a:ln>
        </p:spPr>
        <p:style>
          <a:lnRef idx="2">
            <a:schemeClr val="accent1"/>
          </a:lnRef>
          <a:fillRef idx="0">
            <a:schemeClr val="accent1"/>
          </a:fillRef>
          <a:effectRef idx="1">
            <a:schemeClr val="accent1"/>
          </a:effectRef>
          <a:fontRef idx="minor">
            <a:schemeClr val="tx1"/>
          </a:fontRef>
        </p:style>
      </p:cxnSp>
      <p:sp>
        <p:nvSpPr>
          <p:cNvPr id="38" name="Rectángulo redondeado 37"/>
          <p:cNvSpPr/>
          <p:nvPr/>
        </p:nvSpPr>
        <p:spPr>
          <a:xfrm>
            <a:off x="3131840" y="4060433"/>
            <a:ext cx="2160240" cy="1127804"/>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s-CL" sz="1400" dirty="0">
                <a:solidFill>
                  <a:schemeClr val="bg1"/>
                </a:solidFill>
              </a:rPr>
              <a:t>INSTRUMENTO VIGENTE Idénticas estipulaciones</a:t>
            </a:r>
          </a:p>
        </p:txBody>
      </p:sp>
      <p:sp>
        <p:nvSpPr>
          <p:cNvPr id="39" name="Rectángulo redondeado 38"/>
          <p:cNvSpPr/>
          <p:nvPr/>
        </p:nvSpPr>
        <p:spPr>
          <a:xfrm>
            <a:off x="5580112" y="4077071"/>
            <a:ext cx="2232248" cy="1109051"/>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s-CL" sz="1400" dirty="0">
                <a:solidFill>
                  <a:schemeClr val="bg1"/>
                </a:solidFill>
              </a:rPr>
              <a:t>SIN INSTRUMENTO VIGENTE </a:t>
            </a:r>
          </a:p>
          <a:p>
            <a:pPr lvl="0" algn="ctr"/>
            <a:r>
              <a:rPr lang="es-CL" sz="1400" dirty="0">
                <a:solidFill>
                  <a:schemeClr val="bg1"/>
                </a:solidFill>
              </a:rPr>
              <a:t>Respuesta del empleador (beneficios otorgados regular y periódicamente)</a:t>
            </a:r>
          </a:p>
        </p:txBody>
      </p:sp>
      <p:sp>
        <p:nvSpPr>
          <p:cNvPr id="3" name="Rectángulo redondeado 2"/>
          <p:cNvSpPr/>
          <p:nvPr/>
        </p:nvSpPr>
        <p:spPr>
          <a:xfrm>
            <a:off x="539552" y="4563126"/>
            <a:ext cx="1944216" cy="1764196"/>
          </a:xfrm>
          <a:prstGeom prst="roundRect">
            <a:avLst/>
          </a:prstGeom>
          <a:noFill/>
          <a:ln>
            <a:solidFill>
              <a:schemeClr val="accent3">
                <a:lumMod val="5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400" dirty="0"/>
              <a:t>Copia de la respuesta debe remitirse a la Inspección del Trabajo dentro de los 5 días siguientes de entregada a la comisión negociadora</a:t>
            </a:r>
          </a:p>
        </p:txBody>
      </p:sp>
      <p:sp>
        <p:nvSpPr>
          <p:cNvPr id="4" name="Hexágono 3"/>
          <p:cNvSpPr/>
          <p:nvPr/>
        </p:nvSpPr>
        <p:spPr>
          <a:xfrm>
            <a:off x="400732" y="581059"/>
            <a:ext cx="2088232" cy="1512168"/>
          </a:xfrm>
          <a:prstGeom prst="hexagon">
            <a:avLst/>
          </a:prstGeom>
          <a:noFill/>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s-ES" sz="1200" dirty="0">
                <a:solidFill>
                  <a:srgbClr val="000090"/>
                </a:solidFill>
              </a:rPr>
              <a:t>Entrega </a:t>
            </a:r>
            <a:r>
              <a:rPr lang="es-ES_tradnl" sz="1200" dirty="0">
                <a:solidFill>
                  <a:srgbClr val="000090"/>
                </a:solidFill>
              </a:rPr>
              <a:t>ante a alguno de los integrantes de la CNS y remitida al correo electrónico del sindicato</a:t>
            </a:r>
          </a:p>
        </p:txBody>
      </p:sp>
    </p:spTree>
    <p:extLst>
      <p:ext uri="{BB962C8B-B14F-4D97-AF65-F5344CB8AC3E}">
        <p14:creationId xmlns:p14="http://schemas.microsoft.com/office/powerpoint/2010/main" val="3783120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836712"/>
            <a:ext cx="7489329" cy="458688"/>
          </a:xfrm>
        </p:spPr>
        <p:txBody>
          <a:bodyPr/>
          <a:lstStyle/>
          <a:p>
            <a:pPr algn="ctr"/>
            <a:r>
              <a:rPr lang="es-ES" b="1" dirty="0">
                <a:latin typeface="+mn-lt"/>
              </a:rPr>
              <a:t>RESPUESTA DEL EMPLEADOR</a:t>
            </a:r>
          </a:p>
        </p:txBody>
      </p:sp>
      <p:sp>
        <p:nvSpPr>
          <p:cNvPr id="3" name="2 Marcador de contenido"/>
          <p:cNvSpPr>
            <a:spLocks noGrp="1"/>
          </p:cNvSpPr>
          <p:nvPr>
            <p:ph idx="1"/>
          </p:nvPr>
        </p:nvSpPr>
        <p:spPr>
          <a:xfrm>
            <a:off x="1259632" y="2132113"/>
            <a:ext cx="7057281" cy="3871812"/>
          </a:xfrm>
        </p:spPr>
        <p:txBody>
          <a:bodyPr/>
          <a:lstStyle/>
          <a:p>
            <a:pPr algn="just"/>
            <a:r>
              <a:rPr lang="es-ES" sz="2800" b="1" dirty="0">
                <a:solidFill>
                  <a:srgbClr val="FF0000"/>
                </a:solidFill>
              </a:rPr>
              <a:t>La respuesta debe contener, a lo menos, el piso de negociación.</a:t>
            </a:r>
          </a:p>
          <a:p>
            <a:pPr algn="just"/>
            <a:r>
              <a:rPr lang="es-ES" sz="2800" dirty="0">
                <a:solidFill>
                  <a:schemeClr val="accent1">
                    <a:lumMod val="75000"/>
                  </a:schemeClr>
                </a:solidFill>
              </a:rPr>
              <a:t>Si existe instrumento colectivo vigente, se entenderá por el piso de negociación idénticas estipulaciones a las establecidas en el instrumento colectivo vigente, con los valores que corresponda pagar a la fecha de término del contrato.</a:t>
            </a:r>
          </a:p>
          <a:p>
            <a:pPr marL="0" indent="0">
              <a:buNone/>
            </a:pPr>
            <a:endParaRPr lang="es-ES" dirty="0"/>
          </a:p>
          <a:p>
            <a:pPr marL="0" indent="0">
              <a:buNone/>
            </a:pPr>
            <a:endParaRPr lang="es-ES" dirty="0"/>
          </a:p>
        </p:txBody>
      </p:sp>
      <p:sp>
        <p:nvSpPr>
          <p:cNvPr id="4" name="CuadroTexto 3"/>
          <p:cNvSpPr txBox="1"/>
          <p:nvPr/>
        </p:nvSpPr>
        <p:spPr>
          <a:xfrm>
            <a:off x="467544" y="0"/>
            <a:ext cx="3312367"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826504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764704"/>
            <a:ext cx="7345313" cy="530696"/>
          </a:xfrm>
        </p:spPr>
        <p:txBody>
          <a:bodyPr/>
          <a:lstStyle/>
          <a:p>
            <a:pPr algn="ctr"/>
            <a:r>
              <a:rPr lang="es-ES" b="1" dirty="0">
                <a:latin typeface="+mn-lt"/>
              </a:rPr>
              <a:t>RESPUESTA DEL EMPLEADOR</a:t>
            </a:r>
            <a:endParaRPr lang="es-ES" dirty="0">
              <a:latin typeface="+mn-lt"/>
            </a:endParaRPr>
          </a:p>
        </p:txBody>
      </p:sp>
      <p:sp>
        <p:nvSpPr>
          <p:cNvPr id="3" name="2 Marcador de contenido"/>
          <p:cNvSpPr>
            <a:spLocks noGrp="1"/>
          </p:cNvSpPr>
          <p:nvPr>
            <p:ph idx="1"/>
          </p:nvPr>
        </p:nvSpPr>
        <p:spPr>
          <a:xfrm>
            <a:off x="137918" y="1124744"/>
            <a:ext cx="8177213" cy="5544616"/>
          </a:xfrm>
        </p:spPr>
        <p:txBody>
          <a:bodyPr/>
          <a:lstStyle/>
          <a:p>
            <a:pPr algn="just"/>
            <a:endParaRPr lang="es-ES" sz="1800" dirty="0">
              <a:solidFill>
                <a:schemeClr val="accent1">
                  <a:lumMod val="75000"/>
                </a:schemeClr>
              </a:solidFill>
            </a:endParaRPr>
          </a:p>
          <a:p>
            <a:pPr algn="just"/>
            <a:r>
              <a:rPr lang="es-ES" sz="2400" b="1" dirty="0">
                <a:solidFill>
                  <a:schemeClr val="accent1">
                    <a:lumMod val="75000"/>
                  </a:schemeClr>
                </a:solidFill>
              </a:rPr>
              <a:t>Se entienden excluidos del piso de negociación la reajustabilidad pactada, los incrementos reales pactados, los pactos sobre condiciones especiales de trabajo y los beneficios que se otorgan sólo por motivo de la firma del instrumento colectivo. Tampoco lo constituye el acuerdo de extensión de beneficios que forme parte de un instrumento colectivo.</a:t>
            </a:r>
          </a:p>
          <a:p>
            <a:pPr algn="just"/>
            <a:r>
              <a:rPr lang="es-ES" sz="2400" dirty="0">
                <a:solidFill>
                  <a:schemeClr val="accent1">
                    <a:lumMod val="75000"/>
                  </a:schemeClr>
                </a:solidFill>
              </a:rPr>
              <a:t>Si no existe instrumento colectivo vigente, constituirá el piso de la negociación la respuesta del empleador. Esta no podrá contener beneficios inferiores a los que de manera regular y periódica haya otorgado a los trabajadores que represente el sindicato.</a:t>
            </a:r>
          </a:p>
          <a:p>
            <a:pPr algn="just"/>
            <a:endParaRPr lang="es-ES" dirty="0">
              <a:solidFill>
                <a:schemeClr val="accent1">
                  <a:lumMod val="75000"/>
                </a:schemeClr>
              </a:solidFill>
            </a:endParaRPr>
          </a:p>
          <a:p>
            <a:pPr algn="just"/>
            <a:endParaRPr lang="es-ES" dirty="0">
              <a:solidFill>
                <a:schemeClr val="accent1">
                  <a:lumMod val="75000"/>
                </a:schemeClr>
              </a:solidFill>
            </a:endParaRPr>
          </a:p>
          <a:p>
            <a:endParaRPr lang="es-ES" dirty="0">
              <a:solidFill>
                <a:schemeClr val="accent1">
                  <a:lumMod val="75000"/>
                </a:schemeClr>
              </a:solidFill>
            </a:endParaRPr>
          </a:p>
        </p:txBody>
      </p:sp>
      <p:sp>
        <p:nvSpPr>
          <p:cNvPr id="4" name="CuadroTexto 3"/>
          <p:cNvSpPr txBox="1"/>
          <p:nvPr/>
        </p:nvSpPr>
        <p:spPr>
          <a:xfrm>
            <a:off x="136136" y="0"/>
            <a:ext cx="3211729"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3029664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764704"/>
            <a:ext cx="7345313" cy="530696"/>
          </a:xfrm>
        </p:spPr>
        <p:txBody>
          <a:bodyPr/>
          <a:lstStyle/>
          <a:p>
            <a:pPr algn="ctr"/>
            <a:r>
              <a:rPr lang="es-ES" b="1" dirty="0">
                <a:latin typeface="+mn-lt"/>
              </a:rPr>
              <a:t>RESPUESTA DEL EMPLEADOR</a:t>
            </a:r>
            <a:endParaRPr lang="es-ES" dirty="0">
              <a:latin typeface="+mn-lt"/>
            </a:endParaRPr>
          </a:p>
        </p:txBody>
      </p:sp>
      <p:sp>
        <p:nvSpPr>
          <p:cNvPr id="3" name="2 Marcador de contenido"/>
          <p:cNvSpPr>
            <a:spLocks noGrp="1"/>
          </p:cNvSpPr>
          <p:nvPr>
            <p:ph idx="1"/>
          </p:nvPr>
        </p:nvSpPr>
        <p:spPr>
          <a:xfrm>
            <a:off x="137918" y="1124744"/>
            <a:ext cx="8177213" cy="5544616"/>
          </a:xfrm>
        </p:spPr>
        <p:txBody>
          <a:bodyPr/>
          <a:lstStyle/>
          <a:p>
            <a:pPr algn="just"/>
            <a:endParaRPr lang="es-ES" sz="1800" dirty="0">
              <a:solidFill>
                <a:schemeClr val="accent1">
                  <a:lumMod val="75000"/>
                </a:schemeClr>
              </a:solidFill>
            </a:endParaRPr>
          </a:p>
          <a:p>
            <a:pPr algn="just"/>
            <a:r>
              <a:rPr lang="es-ES" sz="2400" dirty="0">
                <a:solidFill>
                  <a:schemeClr val="accent1">
                    <a:lumMod val="75000"/>
                  </a:schemeClr>
                </a:solidFill>
              </a:rPr>
              <a:t>Si el empleador no responde el proyecto oportunamente, será sancionado con multa, conforme el Artículo 406 CT, según el tamaño de la empresa. Llegado el vigésimo día de presentado el proyecto sin que el empleador le haya dado respuesta, se entenderá que lo acepta, salvo que las partes hayan acordado  la prórroga prevista en el Artículo 335 CT.(10 días), en cuyo caso la sanción operará a partir del día siguientes al vencimiento de la prórroga, esto es, al día vigésimo primero.</a:t>
            </a:r>
          </a:p>
          <a:p>
            <a:pPr algn="just"/>
            <a:r>
              <a:rPr lang="es-ES" sz="2400" b="1" dirty="0">
                <a:solidFill>
                  <a:srgbClr val="FF0000"/>
                </a:solidFill>
              </a:rPr>
              <a:t>Si la respuesta  del empleador no contiene las estipulaciones del piso de negociación, aquellas se entenderán incorporadas para todos los efectos legales</a:t>
            </a:r>
            <a:r>
              <a:rPr lang="es-ES" sz="1800" b="1" dirty="0">
                <a:solidFill>
                  <a:srgbClr val="FF0000"/>
                </a:solidFill>
              </a:rPr>
              <a:t>.</a:t>
            </a:r>
          </a:p>
          <a:p>
            <a:pPr algn="just"/>
            <a:endParaRPr lang="es-ES" dirty="0">
              <a:solidFill>
                <a:schemeClr val="accent1">
                  <a:lumMod val="75000"/>
                </a:schemeClr>
              </a:solidFill>
            </a:endParaRPr>
          </a:p>
          <a:p>
            <a:pPr algn="just"/>
            <a:endParaRPr lang="es-ES" dirty="0">
              <a:solidFill>
                <a:schemeClr val="accent1">
                  <a:lumMod val="75000"/>
                </a:schemeClr>
              </a:solidFill>
            </a:endParaRPr>
          </a:p>
          <a:p>
            <a:endParaRPr lang="es-ES" dirty="0">
              <a:solidFill>
                <a:schemeClr val="accent1">
                  <a:lumMod val="75000"/>
                </a:schemeClr>
              </a:solidFill>
            </a:endParaRPr>
          </a:p>
        </p:txBody>
      </p:sp>
      <p:sp>
        <p:nvSpPr>
          <p:cNvPr id="4" name="CuadroTexto 3"/>
          <p:cNvSpPr txBox="1"/>
          <p:nvPr/>
        </p:nvSpPr>
        <p:spPr>
          <a:xfrm>
            <a:off x="136136" y="0"/>
            <a:ext cx="3211729"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274038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152400" y="1477962"/>
            <a:ext cx="8177213" cy="4831357"/>
          </a:xfrm>
        </p:spPr>
        <p:txBody>
          <a:bodyPr/>
          <a:lstStyle/>
          <a:p>
            <a:pPr algn="ctr">
              <a:buNone/>
            </a:pPr>
            <a:r>
              <a:rPr lang="es-CL" b="1" dirty="0"/>
              <a:t>	</a:t>
            </a:r>
            <a:r>
              <a:rPr lang="es-ES" sz="2800" b="1" dirty="0">
                <a:solidFill>
                  <a:schemeClr val="tx1"/>
                </a:solidFill>
              </a:rPr>
              <a:t>Normas generales de la Negociación Colectiva</a:t>
            </a:r>
            <a:endParaRPr lang="es-CL" sz="2800" b="1" dirty="0">
              <a:solidFill>
                <a:schemeClr val="tx1"/>
              </a:solidFill>
            </a:endParaRPr>
          </a:p>
          <a:p>
            <a:pPr algn="just">
              <a:buNone/>
            </a:pPr>
            <a:endParaRPr lang="es-ES_tradnl" b="1" dirty="0">
              <a:solidFill>
                <a:schemeClr val="tx1"/>
              </a:solidFill>
            </a:endParaRPr>
          </a:p>
          <a:p>
            <a:pPr algn="just"/>
            <a:r>
              <a:rPr lang="es-ES" b="1" dirty="0">
                <a:solidFill>
                  <a:schemeClr val="tx1"/>
                </a:solidFill>
              </a:rPr>
              <a:t>No contiene definición de Negociación Colectiva</a:t>
            </a:r>
          </a:p>
          <a:p>
            <a:pPr algn="just">
              <a:buNone/>
            </a:pPr>
            <a:endParaRPr lang="es-ES" b="1" dirty="0">
              <a:solidFill>
                <a:schemeClr val="tx2"/>
              </a:solidFill>
            </a:endParaRPr>
          </a:p>
          <a:p>
            <a:pPr algn="just"/>
            <a:r>
              <a:rPr lang="es-ES" b="1" dirty="0">
                <a:solidFill>
                  <a:schemeClr val="tx1"/>
                </a:solidFill>
              </a:rPr>
              <a:t>Partes</a:t>
            </a:r>
            <a:r>
              <a:rPr lang="es-ES" dirty="0">
                <a:solidFill>
                  <a:schemeClr val="tx1"/>
                </a:solidFill>
              </a:rPr>
              <a:t> (artículo 303)</a:t>
            </a:r>
          </a:p>
          <a:p>
            <a:pPr algn="just">
              <a:buNone/>
            </a:pPr>
            <a:r>
              <a:rPr lang="es-ES" dirty="0">
                <a:solidFill>
                  <a:schemeClr val="tx1"/>
                </a:solidFill>
              </a:rPr>
              <a:t>	“</a:t>
            </a:r>
            <a:r>
              <a:rPr lang="es-ES_tradnl" dirty="0">
                <a:solidFill>
                  <a:schemeClr val="tx1"/>
                </a:solidFill>
              </a:rPr>
              <a:t>Las partes </a:t>
            </a:r>
            <a:r>
              <a:rPr lang="es-ES_tradnl" b="1" u="sng" dirty="0">
                <a:solidFill>
                  <a:srgbClr val="FF0000"/>
                </a:solidFill>
              </a:rPr>
              <a:t>deben negociar de buena f</a:t>
            </a:r>
            <a:r>
              <a:rPr lang="es-ES_tradnl" b="1" dirty="0">
                <a:solidFill>
                  <a:srgbClr val="FF0000"/>
                </a:solidFill>
              </a:rPr>
              <a:t>e</a:t>
            </a:r>
            <a:r>
              <a:rPr lang="es-ES_tradnl" dirty="0">
                <a:solidFill>
                  <a:schemeClr val="tx1"/>
                </a:solidFill>
              </a:rPr>
              <a:t>, cumpliendo con las obligaciones y plazos previstos en las disposiciones siguientes, sin poner obstáculos que limiten las opciones de entendimiento entre ambas.”</a:t>
            </a:r>
          </a:p>
          <a:p>
            <a:pPr algn="just">
              <a:buNone/>
            </a:pPr>
            <a:endParaRPr lang="es-ES_tradnl" dirty="0">
              <a:solidFill>
                <a:schemeClr val="tx1"/>
              </a:solidFill>
            </a:endParaRPr>
          </a:p>
          <a:p>
            <a:pPr algn="just">
              <a:buNone/>
            </a:pPr>
            <a:r>
              <a:rPr lang="es-ES_tradnl" dirty="0">
                <a:solidFill>
                  <a:schemeClr val="tx1"/>
                </a:solidFill>
              </a:rPr>
              <a:t>	“Para determinar si dos o más empresas deben ser consideradas como un solo empleador para efectos de la negociación colectiva, se estará a lo dispuesto en los incisos cuarto y siguientes del artículo 3°.” (</a:t>
            </a:r>
            <a:r>
              <a:rPr lang="es-ES_tradnl" dirty="0" err="1">
                <a:solidFill>
                  <a:schemeClr val="tx1"/>
                </a:solidFill>
              </a:rPr>
              <a:t>Multirut</a:t>
            </a:r>
            <a:r>
              <a:rPr lang="es-ES_tradnl" dirty="0">
                <a:solidFill>
                  <a:schemeClr val="tx1"/>
                </a:solidFill>
              </a:rPr>
              <a:t>)</a:t>
            </a:r>
            <a:endParaRPr lang="es-CL" dirty="0">
              <a:solidFill>
                <a:schemeClr val="tx1"/>
              </a:solidFill>
            </a:endParaRPr>
          </a:p>
          <a:p>
            <a:pPr algn="just">
              <a:buNone/>
            </a:pPr>
            <a:endParaRPr lang="es-ES_tradnl" dirty="0">
              <a:solidFill>
                <a:schemeClr val="tx1"/>
              </a:solidFill>
            </a:endParaRPr>
          </a:p>
          <a:p>
            <a:pPr algn="just">
              <a:buNone/>
            </a:pPr>
            <a:endParaRPr lang="es-ES_tradnl" dirty="0">
              <a:solidFill>
                <a:schemeClr val="tx1"/>
              </a:solidFill>
            </a:endParaRPr>
          </a:p>
          <a:p>
            <a:pPr algn="just">
              <a:buNone/>
            </a:pPr>
            <a:endParaRPr lang="es-CL" dirty="0"/>
          </a:p>
          <a:p>
            <a:pPr algn="just">
              <a:buNone/>
            </a:pPr>
            <a:endParaRPr lang="es-CL" dirty="0"/>
          </a:p>
          <a:p>
            <a:pPr algn="just"/>
            <a:endParaRPr lang="es-CL" dirty="0"/>
          </a:p>
          <a:p>
            <a:pPr>
              <a:buNone/>
            </a:pPr>
            <a:endParaRPr lang="es-CL" dirty="0"/>
          </a:p>
        </p:txBody>
      </p:sp>
      <p:sp>
        <p:nvSpPr>
          <p:cNvPr id="4" name="3 Rectángulo redondeado"/>
          <p:cNvSpPr/>
          <p:nvPr/>
        </p:nvSpPr>
        <p:spPr>
          <a:xfrm>
            <a:off x="0" y="1006698"/>
            <a:ext cx="8137525" cy="4603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dirty="0"/>
          </a:p>
        </p:txBody>
      </p:sp>
      <p:sp>
        <p:nvSpPr>
          <p:cNvPr id="3" name="CuadroTexto 2"/>
          <p:cNvSpPr txBox="1"/>
          <p:nvPr/>
        </p:nvSpPr>
        <p:spPr>
          <a:xfrm>
            <a:off x="152400" y="258306"/>
            <a:ext cx="4486442" cy="830997"/>
          </a:xfrm>
          <a:prstGeom prst="rect">
            <a:avLst/>
          </a:prstGeom>
          <a:noFill/>
        </p:spPr>
        <p:txBody>
          <a:bodyPr wrap="square" rtlCol="0">
            <a:spAutoFit/>
          </a:bodyPr>
          <a:lstStyle/>
          <a:p>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13057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3528" y="4725144"/>
            <a:ext cx="4374232" cy="646331"/>
          </a:xfrm>
          <a:prstGeom prst="rect">
            <a:avLst/>
          </a:prstGeom>
        </p:spPr>
        <p:txBody>
          <a:bodyPr wrap="square">
            <a:spAutoFit/>
          </a:bodyPr>
          <a:lstStyle/>
          <a:p>
            <a:r>
              <a:rPr lang="es-ES_tradnl" dirty="0"/>
              <a:t> </a:t>
            </a:r>
          </a:p>
          <a:p>
            <a:r>
              <a:rPr lang="es-ES_tradnl" dirty="0"/>
              <a:t> </a:t>
            </a:r>
          </a:p>
        </p:txBody>
      </p:sp>
      <p:sp>
        <p:nvSpPr>
          <p:cNvPr id="4" name="Hexágono 3"/>
          <p:cNvSpPr/>
          <p:nvPr/>
        </p:nvSpPr>
        <p:spPr>
          <a:xfrm>
            <a:off x="1835696" y="620688"/>
            <a:ext cx="5184576" cy="936104"/>
          </a:xfrm>
          <a:prstGeom prst="hexagon">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solidFill>
                  <a:srgbClr val="FF0000"/>
                </a:solidFill>
              </a:rPr>
              <a:t>CONTENIDO DE LA RESPUESTA</a:t>
            </a:r>
          </a:p>
        </p:txBody>
      </p:sp>
      <p:cxnSp>
        <p:nvCxnSpPr>
          <p:cNvPr id="6" name="Conector recto 5"/>
          <p:cNvCxnSpPr/>
          <p:nvPr/>
        </p:nvCxnSpPr>
        <p:spPr>
          <a:xfrm>
            <a:off x="4427984" y="1556792"/>
            <a:ext cx="0" cy="648072"/>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Conector recto 7"/>
          <p:cNvCxnSpPr/>
          <p:nvPr/>
        </p:nvCxnSpPr>
        <p:spPr>
          <a:xfrm>
            <a:off x="1232248" y="2204864"/>
            <a:ext cx="6364088"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Conector recto de flecha 9"/>
          <p:cNvCxnSpPr/>
          <p:nvPr/>
        </p:nvCxnSpPr>
        <p:spPr>
          <a:xfrm>
            <a:off x="1232248" y="2204864"/>
            <a:ext cx="0" cy="57606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2" name="Conector recto de flecha 11"/>
          <p:cNvCxnSpPr/>
          <p:nvPr/>
        </p:nvCxnSpPr>
        <p:spPr>
          <a:xfrm>
            <a:off x="7596336" y="2204864"/>
            <a:ext cx="0" cy="57606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8" name="Rectángulo redondeado 17"/>
          <p:cNvSpPr/>
          <p:nvPr/>
        </p:nvSpPr>
        <p:spPr>
          <a:xfrm>
            <a:off x="323528" y="2947356"/>
            <a:ext cx="1728192" cy="1368152"/>
          </a:xfrm>
          <a:prstGeom prst="roundRect">
            <a:avLst/>
          </a:prstGeom>
          <a:solidFill>
            <a:schemeClr val="accent4">
              <a:lumMod val="75000"/>
            </a:schemeClr>
          </a:solidFill>
          <a:ln>
            <a:solidFill>
              <a:srgbClr val="FFFFFF"/>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s-ES_tradnl" sz="1400" dirty="0"/>
              <a:t>Respuesta a todas las cláusulas propuestas en el proyecto</a:t>
            </a:r>
          </a:p>
        </p:txBody>
      </p:sp>
      <p:sp>
        <p:nvSpPr>
          <p:cNvPr id="19" name="Rectángulo redondeado 18"/>
          <p:cNvSpPr/>
          <p:nvPr/>
        </p:nvSpPr>
        <p:spPr>
          <a:xfrm>
            <a:off x="2339752" y="2962920"/>
            <a:ext cx="1728192" cy="1368152"/>
          </a:xfrm>
          <a:prstGeom prst="roundRect">
            <a:avLst/>
          </a:prstGeom>
          <a:solidFill>
            <a:schemeClr val="tx2">
              <a:lumMod val="60000"/>
              <a:lumOff val="4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400" dirty="0"/>
              <a:t>Indicar una dirección de correo electrónico</a:t>
            </a:r>
          </a:p>
        </p:txBody>
      </p:sp>
      <p:sp>
        <p:nvSpPr>
          <p:cNvPr id="20" name="Rectángulo redondeado 19"/>
          <p:cNvSpPr/>
          <p:nvPr/>
        </p:nvSpPr>
        <p:spPr>
          <a:xfrm>
            <a:off x="4463468" y="2962920"/>
            <a:ext cx="1944216" cy="1368152"/>
          </a:xfrm>
          <a:prstGeom prst="roundRect">
            <a:avLst/>
          </a:prstGeom>
          <a:solidFill>
            <a:schemeClr val="accent3">
              <a:lumMod val="75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ES_tradnl" sz="1200" dirty="0"/>
              <a:t>Se faculta para explicar los fundamentos de la proposición y acompañar los antecedentes que la sustenten</a:t>
            </a:r>
          </a:p>
        </p:txBody>
      </p:sp>
      <p:sp>
        <p:nvSpPr>
          <p:cNvPr id="21" name="Rectángulo redondeado 20"/>
          <p:cNvSpPr/>
          <p:nvPr/>
        </p:nvSpPr>
        <p:spPr>
          <a:xfrm>
            <a:off x="6660232" y="2962920"/>
            <a:ext cx="1872208" cy="1368152"/>
          </a:xfrm>
          <a:prstGeom prst="roundRect">
            <a:avLst/>
          </a:prstGeom>
          <a:solidFill>
            <a:srgbClr val="99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400" b="1" dirty="0"/>
              <a:t>Comisión negociadora de empresa</a:t>
            </a:r>
          </a:p>
        </p:txBody>
      </p:sp>
      <p:cxnSp>
        <p:nvCxnSpPr>
          <p:cNvPr id="25" name="Conector recto 24"/>
          <p:cNvCxnSpPr>
            <a:stCxn id="21" idx="2"/>
          </p:cNvCxnSpPr>
          <p:nvPr/>
        </p:nvCxnSpPr>
        <p:spPr>
          <a:xfrm>
            <a:off x="7596336" y="4331072"/>
            <a:ext cx="0" cy="5380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6" name="Hexágono 25"/>
          <p:cNvSpPr/>
          <p:nvPr/>
        </p:nvSpPr>
        <p:spPr>
          <a:xfrm>
            <a:off x="6073163" y="4869160"/>
            <a:ext cx="2952328" cy="1152128"/>
          </a:xfrm>
          <a:prstGeom prst="hexagon">
            <a:avLst/>
          </a:prstGeom>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Wingdings" charset="2"/>
              <a:buChar char="ü"/>
            </a:pPr>
            <a:r>
              <a:rPr lang="es-ES_tradnl" sz="1200" dirty="0"/>
              <a:t>Designación de máximo de tres apoderados que formen parte de la empresa.</a:t>
            </a:r>
          </a:p>
          <a:p>
            <a:pPr marL="285750" indent="-285750">
              <a:buFont typeface="Wingdings" charset="2"/>
              <a:buChar char="ü"/>
            </a:pPr>
            <a:r>
              <a:rPr lang="es-ES_tradnl" sz="1200" dirty="0"/>
              <a:t>Se pueden designar asesores.</a:t>
            </a:r>
          </a:p>
        </p:txBody>
      </p:sp>
      <p:sp>
        <p:nvSpPr>
          <p:cNvPr id="14" name="Rectángulo 1">
            <a:hlinkClick r:id="rId2" action="ppaction://hlinksldjump"/>
          </p:cNvPr>
          <p:cNvSpPr/>
          <p:nvPr/>
        </p:nvSpPr>
        <p:spPr>
          <a:xfrm>
            <a:off x="7236296" y="6237312"/>
            <a:ext cx="902856" cy="360040"/>
          </a:xfrm>
          <a:prstGeom prst="rect">
            <a:avLst/>
          </a:prstGeom>
          <a:gradFill>
            <a:gsLst>
              <a:gs pos="100000">
                <a:schemeClr val="accent3"/>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dirty="0"/>
              <a:t>Volver</a:t>
            </a:r>
          </a:p>
        </p:txBody>
      </p:sp>
      <p:sp>
        <p:nvSpPr>
          <p:cNvPr id="2" name="CuadroTexto 1"/>
          <p:cNvSpPr txBox="1"/>
          <p:nvPr/>
        </p:nvSpPr>
        <p:spPr>
          <a:xfrm>
            <a:off x="323528" y="5895445"/>
            <a:ext cx="3095719" cy="923330"/>
          </a:xfrm>
          <a:prstGeom prst="rect">
            <a:avLst/>
          </a:prstGeom>
          <a:noFill/>
        </p:spPr>
        <p:txBody>
          <a:bodyPr wrap="non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1947028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63688" y="332656"/>
            <a:ext cx="5688632" cy="936104"/>
          </a:xfrm>
          <a:prstGeom prst="rect">
            <a:avLst/>
          </a:prstGeom>
          <a:solidFill>
            <a:schemeClr val="accent4"/>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es-ES" b="1" dirty="0">
                <a:solidFill>
                  <a:schemeClr val="bg1"/>
                </a:solidFill>
              </a:rPr>
              <a:t>IMPUGNACIONES Y RECLAMACIONES</a:t>
            </a:r>
          </a:p>
        </p:txBody>
      </p:sp>
      <p:cxnSp>
        <p:nvCxnSpPr>
          <p:cNvPr id="5" name="Conector recto de flecha 4"/>
          <p:cNvCxnSpPr/>
          <p:nvPr/>
        </p:nvCxnSpPr>
        <p:spPr>
          <a:xfrm>
            <a:off x="3239852" y="2276872"/>
            <a:ext cx="2808312" cy="0"/>
          </a:xfrm>
          <a:prstGeom prst="straightConnector1">
            <a:avLst/>
          </a:prstGeom>
          <a:ln w="50800">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0" name="Conector recto 9"/>
          <p:cNvCxnSpPr/>
          <p:nvPr/>
        </p:nvCxnSpPr>
        <p:spPr>
          <a:xfrm>
            <a:off x="4644008" y="1268760"/>
            <a:ext cx="0" cy="1008112"/>
          </a:xfrm>
          <a:prstGeom prst="line">
            <a:avLst/>
          </a:prstGeom>
          <a:ln w="50800">
            <a:solidFill>
              <a:srgbClr val="000090"/>
            </a:solidFill>
          </a:ln>
        </p:spPr>
        <p:style>
          <a:lnRef idx="2">
            <a:schemeClr val="accent1"/>
          </a:lnRef>
          <a:fillRef idx="0">
            <a:schemeClr val="accent1"/>
          </a:fillRef>
          <a:effectRef idx="1">
            <a:schemeClr val="accent1"/>
          </a:effectRef>
          <a:fontRef idx="minor">
            <a:schemeClr val="tx1"/>
          </a:fontRef>
        </p:style>
      </p:cxnSp>
      <p:sp>
        <p:nvSpPr>
          <p:cNvPr id="12" name="Hexágono 11"/>
          <p:cNvSpPr/>
          <p:nvPr/>
        </p:nvSpPr>
        <p:spPr>
          <a:xfrm>
            <a:off x="539552" y="1772816"/>
            <a:ext cx="2592288" cy="936104"/>
          </a:xfrm>
          <a:prstGeom prst="hexagon">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b="1" dirty="0">
                <a:solidFill>
                  <a:schemeClr val="bg1"/>
                </a:solidFill>
              </a:rPr>
              <a:t>Respuesta al proyecto de contrato</a:t>
            </a:r>
          </a:p>
        </p:txBody>
      </p:sp>
      <p:sp>
        <p:nvSpPr>
          <p:cNvPr id="13" name="Hexágono 12"/>
          <p:cNvSpPr/>
          <p:nvPr/>
        </p:nvSpPr>
        <p:spPr>
          <a:xfrm>
            <a:off x="6192180" y="1844824"/>
            <a:ext cx="2520280" cy="864096"/>
          </a:xfrm>
          <a:prstGeom prst="hexagon">
            <a:avLst/>
          </a:prstGeom>
          <a:solidFill>
            <a:schemeClr val="accent4"/>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s-ES" sz="1400" b="1" dirty="0">
                <a:solidFill>
                  <a:schemeClr val="bg1"/>
                </a:solidFill>
              </a:rPr>
              <a:t>Presentación ante la Inspección dentro de 5 días </a:t>
            </a:r>
            <a:r>
              <a:rPr lang="es-ES" sz="1400" b="1" dirty="0" err="1">
                <a:solidFill>
                  <a:schemeClr val="bg1"/>
                </a:solidFill>
              </a:rPr>
              <a:t>sgtes</a:t>
            </a:r>
            <a:r>
              <a:rPr lang="es-ES" sz="1400" b="1" dirty="0">
                <a:solidFill>
                  <a:schemeClr val="bg1"/>
                </a:solidFill>
              </a:rPr>
              <a:t>. de recibida la respuesta</a:t>
            </a:r>
          </a:p>
        </p:txBody>
      </p:sp>
      <p:cxnSp>
        <p:nvCxnSpPr>
          <p:cNvPr id="17" name="Conector recto 16"/>
          <p:cNvCxnSpPr/>
          <p:nvPr/>
        </p:nvCxnSpPr>
        <p:spPr>
          <a:xfrm>
            <a:off x="4644008" y="2276872"/>
            <a:ext cx="0" cy="1008112"/>
          </a:xfrm>
          <a:prstGeom prst="line">
            <a:avLst/>
          </a:prstGeom>
          <a:ln w="50800">
            <a:solidFill>
              <a:srgbClr val="000090"/>
            </a:solidFill>
          </a:ln>
        </p:spPr>
        <p:style>
          <a:lnRef idx="2">
            <a:schemeClr val="accent1"/>
          </a:lnRef>
          <a:fillRef idx="0">
            <a:schemeClr val="accent1"/>
          </a:fillRef>
          <a:effectRef idx="1">
            <a:schemeClr val="accent1"/>
          </a:effectRef>
          <a:fontRef idx="minor">
            <a:schemeClr val="tx1"/>
          </a:fontRef>
        </p:style>
      </p:cxnSp>
      <p:sp>
        <p:nvSpPr>
          <p:cNvPr id="19" name="Hexágono 18"/>
          <p:cNvSpPr/>
          <p:nvPr/>
        </p:nvSpPr>
        <p:spPr>
          <a:xfrm>
            <a:off x="3383868" y="3284984"/>
            <a:ext cx="2520280" cy="792088"/>
          </a:xfrm>
          <a:prstGeom prst="hexagon">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s-ES" sz="1400" dirty="0">
                <a:solidFill>
                  <a:schemeClr val="bg1"/>
                </a:solidFill>
              </a:rPr>
              <a:t>AUDIENCIA</a:t>
            </a:r>
          </a:p>
        </p:txBody>
      </p:sp>
      <p:cxnSp>
        <p:nvCxnSpPr>
          <p:cNvPr id="21" name="Conector recto 20"/>
          <p:cNvCxnSpPr/>
          <p:nvPr/>
        </p:nvCxnSpPr>
        <p:spPr>
          <a:xfrm>
            <a:off x="4644008" y="4077072"/>
            <a:ext cx="0" cy="720080"/>
          </a:xfrm>
          <a:prstGeom prst="line">
            <a:avLst/>
          </a:prstGeom>
          <a:ln w="50800">
            <a:solidFill>
              <a:srgbClr val="000090"/>
            </a:solidFill>
          </a:ln>
        </p:spPr>
        <p:style>
          <a:lnRef idx="2">
            <a:schemeClr val="accent1"/>
          </a:lnRef>
          <a:fillRef idx="0">
            <a:schemeClr val="accent1"/>
          </a:fillRef>
          <a:effectRef idx="1">
            <a:schemeClr val="accent1"/>
          </a:effectRef>
          <a:fontRef idx="minor">
            <a:schemeClr val="tx1"/>
          </a:fontRef>
        </p:style>
      </p:cxnSp>
      <p:sp>
        <p:nvSpPr>
          <p:cNvPr id="22" name="Hexágono 21"/>
          <p:cNvSpPr/>
          <p:nvPr/>
        </p:nvSpPr>
        <p:spPr>
          <a:xfrm>
            <a:off x="3428873" y="4827612"/>
            <a:ext cx="2430270" cy="864096"/>
          </a:xfrm>
          <a:prstGeom prst="hexagon">
            <a:avLst/>
          </a:prstGeom>
          <a:solidFill>
            <a:schemeClr val="accent4"/>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s-ES" sz="1400" b="1" dirty="0">
                <a:solidFill>
                  <a:schemeClr val="bg1"/>
                </a:solidFill>
              </a:rPr>
              <a:t>RESOLUCIÓN</a:t>
            </a:r>
          </a:p>
        </p:txBody>
      </p:sp>
      <p:cxnSp>
        <p:nvCxnSpPr>
          <p:cNvPr id="24" name="Conector recto 23"/>
          <p:cNvCxnSpPr>
            <a:stCxn id="22" idx="0"/>
            <a:endCxn id="26" idx="3"/>
          </p:cNvCxnSpPr>
          <p:nvPr/>
        </p:nvCxnSpPr>
        <p:spPr>
          <a:xfrm flipV="1">
            <a:off x="5859143" y="4460629"/>
            <a:ext cx="929021" cy="799031"/>
          </a:xfrm>
          <a:prstGeom prst="line">
            <a:avLst/>
          </a:prstGeom>
          <a:ln w="50800">
            <a:solidFill>
              <a:srgbClr val="000090"/>
            </a:solidFill>
            <a:prstDash val="sysDash"/>
          </a:ln>
        </p:spPr>
        <p:style>
          <a:lnRef idx="2">
            <a:schemeClr val="accent1"/>
          </a:lnRef>
          <a:fillRef idx="0">
            <a:schemeClr val="accent1"/>
          </a:fillRef>
          <a:effectRef idx="1">
            <a:schemeClr val="accent1"/>
          </a:effectRef>
          <a:fontRef idx="minor">
            <a:schemeClr val="tx1"/>
          </a:fontRef>
        </p:style>
      </p:cxnSp>
      <p:sp>
        <p:nvSpPr>
          <p:cNvPr id="26" name="Hexágono 25"/>
          <p:cNvSpPr/>
          <p:nvPr/>
        </p:nvSpPr>
        <p:spPr>
          <a:xfrm>
            <a:off x="6788164" y="4136593"/>
            <a:ext cx="1908212" cy="648072"/>
          </a:xfrm>
          <a:prstGeom prst="hexagon">
            <a:avLst/>
          </a:prstGeom>
          <a:ln>
            <a:solidFill>
              <a:srgbClr val="00009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1400" b="1" dirty="0">
                <a:solidFill>
                  <a:srgbClr val="FF0000"/>
                </a:solidFill>
              </a:rPr>
              <a:t>REPOSICIÓN</a:t>
            </a:r>
          </a:p>
        </p:txBody>
      </p:sp>
      <p:sp>
        <p:nvSpPr>
          <p:cNvPr id="28" name="Llamada de nube 27"/>
          <p:cNvSpPr/>
          <p:nvPr/>
        </p:nvSpPr>
        <p:spPr>
          <a:xfrm>
            <a:off x="5148064" y="2492896"/>
            <a:ext cx="900100" cy="648072"/>
          </a:xfrm>
          <a:prstGeom prst="cloudCallout">
            <a:avLst/>
          </a:prstGeom>
          <a:solidFill>
            <a:srgbClr val="C6D9F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b="1" dirty="0">
                <a:solidFill>
                  <a:srgbClr val="17375E"/>
                </a:solidFill>
              </a:rPr>
              <a:t>5º día</a:t>
            </a:r>
          </a:p>
        </p:txBody>
      </p:sp>
      <p:sp>
        <p:nvSpPr>
          <p:cNvPr id="29" name="Llamada de nube 28"/>
          <p:cNvSpPr/>
          <p:nvPr/>
        </p:nvSpPr>
        <p:spPr>
          <a:xfrm>
            <a:off x="5472100" y="4221088"/>
            <a:ext cx="972108" cy="606524"/>
          </a:xfrm>
          <a:prstGeom prst="cloudCallou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b="1" dirty="0">
                <a:solidFill>
                  <a:schemeClr val="tx2">
                    <a:lumMod val="75000"/>
                  </a:schemeClr>
                </a:solidFill>
              </a:rPr>
              <a:t>5º día</a:t>
            </a:r>
          </a:p>
        </p:txBody>
      </p:sp>
      <p:sp>
        <p:nvSpPr>
          <p:cNvPr id="30" name="Llamada de nube 29"/>
          <p:cNvSpPr/>
          <p:nvPr/>
        </p:nvSpPr>
        <p:spPr>
          <a:xfrm>
            <a:off x="7621283" y="3446171"/>
            <a:ext cx="992787" cy="576064"/>
          </a:xfrm>
          <a:prstGeom prst="cloudCallout">
            <a:avLst/>
          </a:prstGeom>
          <a:solidFill>
            <a:srgbClr val="C6D9F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b="1" dirty="0">
                <a:solidFill>
                  <a:srgbClr val="17375E"/>
                </a:solidFill>
              </a:rPr>
              <a:t>3º día</a:t>
            </a:r>
          </a:p>
        </p:txBody>
      </p:sp>
      <p:sp>
        <p:nvSpPr>
          <p:cNvPr id="34" name="Hexágono 33"/>
          <p:cNvSpPr/>
          <p:nvPr/>
        </p:nvSpPr>
        <p:spPr>
          <a:xfrm>
            <a:off x="6859668" y="5691708"/>
            <a:ext cx="1852792" cy="517009"/>
          </a:xfrm>
          <a:prstGeom prst="hexagon">
            <a:avLst/>
          </a:prstGeom>
          <a:ln>
            <a:solidFill>
              <a:srgbClr val="00009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1400" b="1" dirty="0">
                <a:solidFill>
                  <a:srgbClr val="FF0000"/>
                </a:solidFill>
              </a:rPr>
              <a:t>RECLAMO JUDICIAL</a:t>
            </a:r>
          </a:p>
        </p:txBody>
      </p:sp>
      <p:cxnSp>
        <p:nvCxnSpPr>
          <p:cNvPr id="43" name="Conector recto 42"/>
          <p:cNvCxnSpPr/>
          <p:nvPr/>
        </p:nvCxnSpPr>
        <p:spPr>
          <a:xfrm>
            <a:off x="7740352" y="4784665"/>
            <a:ext cx="0" cy="907043"/>
          </a:xfrm>
          <a:prstGeom prst="line">
            <a:avLst/>
          </a:prstGeom>
          <a:ln w="50800">
            <a:solidFill>
              <a:srgbClr val="000090"/>
            </a:solidFill>
            <a:prstDash val="sysDot"/>
          </a:ln>
        </p:spPr>
        <p:style>
          <a:lnRef idx="2">
            <a:schemeClr val="accent1"/>
          </a:lnRef>
          <a:fillRef idx="0">
            <a:schemeClr val="accent1"/>
          </a:fillRef>
          <a:effectRef idx="1">
            <a:schemeClr val="accent1"/>
          </a:effectRef>
          <a:fontRef idx="minor">
            <a:schemeClr val="tx1"/>
          </a:fontRef>
        </p:style>
      </p:cxnSp>
      <p:sp>
        <p:nvSpPr>
          <p:cNvPr id="46" name="Llamada de nube 45"/>
          <p:cNvSpPr/>
          <p:nvPr/>
        </p:nvSpPr>
        <p:spPr>
          <a:xfrm>
            <a:off x="8028384" y="4992402"/>
            <a:ext cx="936104" cy="534516"/>
          </a:xfrm>
          <a:prstGeom prst="cloud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200" b="1" dirty="0">
                <a:solidFill>
                  <a:srgbClr val="000090"/>
                </a:solidFill>
              </a:rPr>
              <a:t>5º día</a:t>
            </a:r>
          </a:p>
        </p:txBody>
      </p:sp>
      <p:sp>
        <p:nvSpPr>
          <p:cNvPr id="47" name="Llaves 46"/>
          <p:cNvSpPr/>
          <p:nvPr/>
        </p:nvSpPr>
        <p:spPr>
          <a:xfrm>
            <a:off x="719572" y="3841916"/>
            <a:ext cx="2088232" cy="1237425"/>
          </a:xfrm>
          <a:prstGeom prst="bracePair">
            <a:avLst/>
          </a:prstGeom>
          <a:solidFill>
            <a:schemeClr val="accent4"/>
          </a:solidFill>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s-ES" sz="1400" b="1" dirty="0">
                <a:solidFill>
                  <a:schemeClr val="bg1"/>
                </a:solidFill>
              </a:rPr>
              <a:t>NO SUSPENDE EL CURSO DE LA NEGOCIACIÓN COLECTIVA</a:t>
            </a:r>
          </a:p>
        </p:txBody>
      </p:sp>
      <p:sp>
        <p:nvSpPr>
          <p:cNvPr id="20" name="Rectángulo 1">
            <a:hlinkClick r:id="rId2" action="ppaction://hlinksldjump"/>
          </p:cNvPr>
          <p:cNvSpPr/>
          <p:nvPr/>
        </p:nvSpPr>
        <p:spPr>
          <a:xfrm>
            <a:off x="5740752" y="6388737"/>
            <a:ext cx="902856" cy="360040"/>
          </a:xfrm>
          <a:prstGeom prst="rect">
            <a:avLst/>
          </a:prstGeom>
          <a:gradFill>
            <a:gsLst>
              <a:gs pos="100000">
                <a:schemeClr val="accent4"/>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dirty="0"/>
              <a:t>Volver</a:t>
            </a:r>
          </a:p>
        </p:txBody>
      </p:sp>
      <p:sp>
        <p:nvSpPr>
          <p:cNvPr id="3" name="CuadroTexto 2"/>
          <p:cNvSpPr txBox="1"/>
          <p:nvPr/>
        </p:nvSpPr>
        <p:spPr>
          <a:xfrm>
            <a:off x="323528" y="6208717"/>
            <a:ext cx="3095719" cy="923330"/>
          </a:xfrm>
          <a:prstGeom prst="rect">
            <a:avLst/>
          </a:prstGeom>
          <a:noFill/>
        </p:spPr>
        <p:txBody>
          <a:bodyPr wrap="non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305139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5" y="692696"/>
            <a:ext cx="7344816" cy="602704"/>
          </a:xfrm>
        </p:spPr>
        <p:txBody>
          <a:bodyPr/>
          <a:lstStyle/>
          <a:p>
            <a:pPr algn="ctr"/>
            <a:r>
              <a:rPr lang="es-ES" b="1" dirty="0">
                <a:latin typeface="+mn-lt"/>
              </a:rPr>
              <a:t>IMPUGNACIONES Y RECLAMACIONES</a:t>
            </a:r>
          </a:p>
        </p:txBody>
      </p:sp>
      <p:sp>
        <p:nvSpPr>
          <p:cNvPr id="3" name="2 Marcador de contenido"/>
          <p:cNvSpPr>
            <a:spLocks noGrp="1"/>
          </p:cNvSpPr>
          <p:nvPr>
            <p:ph idx="1"/>
          </p:nvPr>
        </p:nvSpPr>
        <p:spPr>
          <a:xfrm>
            <a:off x="152400" y="1477962"/>
            <a:ext cx="8177213" cy="4903365"/>
          </a:xfrm>
        </p:spPr>
        <p:txBody>
          <a:bodyPr/>
          <a:lstStyle/>
          <a:p>
            <a:pPr algn="just">
              <a:lnSpc>
                <a:spcPct val="150000"/>
              </a:lnSpc>
            </a:pPr>
            <a:r>
              <a:rPr lang="es-ES" sz="2400" dirty="0">
                <a:solidFill>
                  <a:schemeClr val="accent1">
                    <a:lumMod val="75000"/>
                  </a:schemeClr>
                </a:solidFill>
              </a:rPr>
              <a:t>El empleador tendrá derecho a impugnar la inclusión de uno o más trabajadores incorporados  en la nómina del proyecto de contrato colectivo, por no ajustarse a las disposiciones del Código del Trabajo.</a:t>
            </a:r>
          </a:p>
          <a:p>
            <a:pPr algn="just">
              <a:lnSpc>
                <a:spcPct val="150000"/>
              </a:lnSpc>
            </a:pPr>
            <a:r>
              <a:rPr lang="es-ES" sz="2400" dirty="0">
                <a:solidFill>
                  <a:schemeClr val="accent1">
                    <a:lumMod val="75000"/>
                  </a:schemeClr>
                </a:solidFill>
              </a:rPr>
              <a:t>Las partes podrán, además, formular reclamaciones respecto del proyecto o de su respuesta, por no ajustarse a las normas del Libro sobre negociación  colectiva.</a:t>
            </a:r>
          </a:p>
        </p:txBody>
      </p:sp>
      <p:sp>
        <p:nvSpPr>
          <p:cNvPr id="4" name="CuadroTexto 3"/>
          <p:cNvSpPr txBox="1"/>
          <p:nvPr/>
        </p:nvSpPr>
        <p:spPr>
          <a:xfrm>
            <a:off x="152400" y="0"/>
            <a:ext cx="3554879"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3346145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683569" y="188641"/>
            <a:ext cx="8188386" cy="1554256"/>
          </a:xfrm>
          <a:prstGeom prst="rect">
            <a:avLst/>
          </a:prstGeom>
        </p:spPr>
      </p:pic>
      <p:sp>
        <p:nvSpPr>
          <p:cNvPr id="3" name="Marcador de contenido 2"/>
          <p:cNvSpPr>
            <a:spLocks noGrp="1"/>
          </p:cNvSpPr>
          <p:nvPr>
            <p:ph idx="1"/>
          </p:nvPr>
        </p:nvSpPr>
        <p:spPr>
          <a:xfrm>
            <a:off x="755577" y="1111971"/>
            <a:ext cx="7488832" cy="5269357"/>
          </a:xfrm>
        </p:spPr>
        <p:txBody>
          <a:bodyPr/>
          <a:lstStyle/>
          <a:p>
            <a:pPr marL="0" indent="0" algn="just">
              <a:buNone/>
            </a:pPr>
            <a:endParaRPr lang="es-CL" dirty="0">
              <a:solidFill>
                <a:schemeClr val="accent1">
                  <a:lumMod val="75000"/>
                </a:schemeClr>
              </a:solidFill>
            </a:endParaRPr>
          </a:p>
          <a:p>
            <a:pPr algn="just"/>
            <a:r>
              <a:rPr lang="es-CL" sz="2400" dirty="0">
                <a:solidFill>
                  <a:schemeClr val="accent1">
                    <a:lumMod val="75000"/>
                  </a:schemeClr>
                </a:solidFill>
              </a:rPr>
              <a:t>Concluida la audiencia la Inspección deberá dictar resolución dentro del plazo de cinco días. Las impugnaciones y reclamaciones que involucren a más de mil trabajadores serán resueltas por la Dirección del Trabajo.</a:t>
            </a:r>
          </a:p>
          <a:p>
            <a:pPr algn="just"/>
            <a:r>
              <a:rPr lang="es-CL" sz="2400" dirty="0">
                <a:solidFill>
                  <a:schemeClr val="accent1">
                    <a:lumMod val="75000"/>
                  </a:schemeClr>
                </a:solidFill>
              </a:rPr>
              <a:t>La resolución que se dicte será susceptible de </a:t>
            </a:r>
            <a:r>
              <a:rPr lang="es-CL" sz="2400" b="1" dirty="0">
                <a:solidFill>
                  <a:srgbClr val="FF0000"/>
                </a:solidFill>
              </a:rPr>
              <a:t>recurso de reposición </a:t>
            </a:r>
            <a:r>
              <a:rPr lang="es-CL" sz="2400" dirty="0">
                <a:solidFill>
                  <a:schemeClr val="accent1">
                    <a:lumMod val="75000"/>
                  </a:schemeClr>
                </a:solidFill>
              </a:rPr>
              <a:t>interpuesto dentro de </a:t>
            </a:r>
            <a:r>
              <a:rPr lang="es-CL" sz="2400" b="1" dirty="0">
                <a:solidFill>
                  <a:srgbClr val="FF0000"/>
                </a:solidFill>
              </a:rPr>
              <a:t>tercero día</a:t>
            </a:r>
            <a:r>
              <a:rPr lang="es-CL" sz="2400" dirty="0">
                <a:solidFill>
                  <a:schemeClr val="accent1">
                    <a:lumMod val="75000"/>
                  </a:schemeClr>
                </a:solidFill>
              </a:rPr>
              <a:t>. La reposición deberá resolverse en el plazo de tres días y el reclamable judicialmente dentro del plazo de cinco días a través del procedimiento del artículo 504 CT.</a:t>
            </a:r>
          </a:p>
          <a:p>
            <a:pPr algn="just"/>
            <a:r>
              <a:rPr lang="es-CL" sz="2400" dirty="0">
                <a:solidFill>
                  <a:schemeClr val="accent1">
                    <a:lumMod val="75000"/>
                  </a:schemeClr>
                </a:solidFill>
              </a:rPr>
              <a:t>La interposición de las impugnaciones y reclamaciones </a:t>
            </a:r>
            <a:r>
              <a:rPr lang="es-CL" sz="2400" b="1" dirty="0">
                <a:solidFill>
                  <a:srgbClr val="FF0000"/>
                </a:solidFill>
              </a:rPr>
              <a:t>no suspenden el curso de la negociación.</a:t>
            </a:r>
          </a:p>
        </p:txBody>
      </p:sp>
      <p:sp>
        <p:nvSpPr>
          <p:cNvPr id="2" name="CuadroTexto 1"/>
          <p:cNvSpPr txBox="1"/>
          <p:nvPr/>
        </p:nvSpPr>
        <p:spPr>
          <a:xfrm>
            <a:off x="152400" y="0"/>
            <a:ext cx="3482871"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291576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2132856"/>
            <a:ext cx="2376264" cy="1656184"/>
          </a:xfrm>
          <a:prstGeom prst="rect">
            <a:avLst/>
          </a:prstGeom>
          <a:solidFill>
            <a:schemeClr val="accent6"/>
          </a:solidFill>
          <a:ln>
            <a:solidFill>
              <a:schemeClr val="accent6">
                <a:lumMod val="60000"/>
                <a:lumOff val="4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S" b="1" dirty="0">
                <a:solidFill>
                  <a:schemeClr val="bg1"/>
                </a:solidFill>
              </a:rPr>
              <a:t>NEGOCIACIONES DIRECTAS</a:t>
            </a:r>
          </a:p>
        </p:txBody>
      </p:sp>
      <p:cxnSp>
        <p:nvCxnSpPr>
          <p:cNvPr id="4" name="Conector recto 3"/>
          <p:cNvCxnSpPr>
            <a:stCxn id="2" idx="3"/>
          </p:cNvCxnSpPr>
          <p:nvPr/>
        </p:nvCxnSpPr>
        <p:spPr>
          <a:xfrm>
            <a:off x="2843808" y="2960948"/>
            <a:ext cx="432048" cy="0"/>
          </a:xfrm>
          <a:prstGeom prst="line">
            <a:avLst/>
          </a:prstGeom>
          <a:ln>
            <a:solidFill>
              <a:srgbClr val="0000CC"/>
            </a:solidFill>
          </a:ln>
        </p:spPr>
        <p:style>
          <a:lnRef idx="2">
            <a:schemeClr val="accent1"/>
          </a:lnRef>
          <a:fillRef idx="0">
            <a:schemeClr val="accent1"/>
          </a:fillRef>
          <a:effectRef idx="1">
            <a:schemeClr val="accent1"/>
          </a:effectRef>
          <a:fontRef idx="minor">
            <a:schemeClr val="tx1"/>
          </a:fontRef>
        </p:style>
      </p:cxnSp>
      <p:cxnSp>
        <p:nvCxnSpPr>
          <p:cNvPr id="7" name="Conector recto 6"/>
          <p:cNvCxnSpPr/>
          <p:nvPr/>
        </p:nvCxnSpPr>
        <p:spPr>
          <a:xfrm flipV="1">
            <a:off x="3275856" y="908720"/>
            <a:ext cx="0" cy="2052228"/>
          </a:xfrm>
          <a:prstGeom prst="line">
            <a:avLst/>
          </a:prstGeom>
          <a:ln>
            <a:solidFill>
              <a:srgbClr val="0000CC"/>
            </a:solidFill>
          </a:ln>
        </p:spPr>
        <p:style>
          <a:lnRef idx="2">
            <a:schemeClr val="accent1"/>
          </a:lnRef>
          <a:fillRef idx="0">
            <a:schemeClr val="accent1"/>
          </a:fillRef>
          <a:effectRef idx="1">
            <a:schemeClr val="accent1"/>
          </a:effectRef>
          <a:fontRef idx="minor">
            <a:schemeClr val="tx1"/>
          </a:fontRef>
        </p:style>
      </p:cxnSp>
      <p:cxnSp>
        <p:nvCxnSpPr>
          <p:cNvPr id="9" name="Conector recto 8"/>
          <p:cNvCxnSpPr/>
          <p:nvPr/>
        </p:nvCxnSpPr>
        <p:spPr>
          <a:xfrm>
            <a:off x="3275856" y="2960948"/>
            <a:ext cx="0" cy="3204356"/>
          </a:xfrm>
          <a:prstGeom prst="line">
            <a:avLst/>
          </a:prstGeom>
          <a:ln>
            <a:solidFill>
              <a:srgbClr val="0000CC"/>
            </a:solidFill>
          </a:ln>
        </p:spPr>
        <p:style>
          <a:lnRef idx="2">
            <a:schemeClr val="accent1"/>
          </a:lnRef>
          <a:fillRef idx="0">
            <a:schemeClr val="accent1"/>
          </a:fillRef>
          <a:effectRef idx="1">
            <a:schemeClr val="accent1"/>
          </a:effectRef>
          <a:fontRef idx="minor">
            <a:schemeClr val="tx1"/>
          </a:fontRef>
        </p:style>
      </p:cxnSp>
      <p:cxnSp>
        <p:nvCxnSpPr>
          <p:cNvPr id="11" name="Conector recto de flecha 10"/>
          <p:cNvCxnSpPr/>
          <p:nvPr/>
        </p:nvCxnSpPr>
        <p:spPr>
          <a:xfrm>
            <a:off x="3275856" y="908720"/>
            <a:ext cx="504056" cy="0"/>
          </a:xfrm>
          <a:prstGeom prst="straightConnector1">
            <a:avLst/>
          </a:prstGeom>
          <a:ln>
            <a:solidFill>
              <a:srgbClr val="0000CC"/>
            </a:solidFill>
            <a:tailEnd type="arrow"/>
          </a:ln>
        </p:spPr>
        <p:style>
          <a:lnRef idx="2">
            <a:schemeClr val="accent1"/>
          </a:lnRef>
          <a:fillRef idx="0">
            <a:schemeClr val="accent1"/>
          </a:fillRef>
          <a:effectRef idx="1">
            <a:schemeClr val="accent1"/>
          </a:effectRef>
          <a:fontRef idx="minor">
            <a:schemeClr val="tx1"/>
          </a:fontRef>
        </p:style>
      </p:cxnSp>
      <p:sp>
        <p:nvSpPr>
          <p:cNvPr id="12" name="Rectángulo redondeado 11"/>
          <p:cNvSpPr/>
          <p:nvPr/>
        </p:nvSpPr>
        <p:spPr>
          <a:xfrm>
            <a:off x="3923928" y="548680"/>
            <a:ext cx="4320480" cy="648072"/>
          </a:xfrm>
          <a:prstGeom prst="roundRect">
            <a:avLst/>
          </a:prstGeom>
          <a:solidFill>
            <a:schemeClr val="accent6"/>
          </a:solidFill>
          <a:ln>
            <a:noFill/>
          </a:ln>
          <a:effectLst>
            <a:outerShdw blurRad="50800" dist="38100" dir="16200000"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ES" sz="1400" dirty="0">
                <a:solidFill>
                  <a:schemeClr val="bg1"/>
                </a:solidFill>
              </a:rPr>
              <a:t>Reuniones que estimen conveniente</a:t>
            </a:r>
          </a:p>
        </p:txBody>
      </p:sp>
      <p:sp>
        <p:nvSpPr>
          <p:cNvPr id="13" name="Rectángulo redondeado 12"/>
          <p:cNvSpPr/>
          <p:nvPr/>
        </p:nvSpPr>
        <p:spPr>
          <a:xfrm>
            <a:off x="3949404" y="1556792"/>
            <a:ext cx="4320480" cy="576064"/>
          </a:xfrm>
          <a:prstGeom prst="roundRect">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400" dirty="0">
                <a:solidFill>
                  <a:schemeClr val="bg1"/>
                </a:solidFill>
              </a:rPr>
              <a:t>Rebajar el piso de negociación de común acuerdo</a:t>
            </a:r>
          </a:p>
        </p:txBody>
      </p:sp>
      <p:sp>
        <p:nvSpPr>
          <p:cNvPr id="14" name="Rectángulo redondeado 13"/>
          <p:cNvSpPr/>
          <p:nvPr/>
        </p:nvSpPr>
        <p:spPr>
          <a:xfrm>
            <a:off x="3949404" y="2618910"/>
            <a:ext cx="4320480" cy="68407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ES" sz="1400" dirty="0">
                <a:solidFill>
                  <a:schemeClr val="bg1"/>
                </a:solidFill>
              </a:rPr>
              <a:t>Suscripción de contrato sujeto al piso de negociación</a:t>
            </a:r>
          </a:p>
        </p:txBody>
      </p:sp>
      <p:sp>
        <p:nvSpPr>
          <p:cNvPr id="15" name="Rectángulo redondeado 14"/>
          <p:cNvSpPr/>
          <p:nvPr/>
        </p:nvSpPr>
        <p:spPr>
          <a:xfrm>
            <a:off x="3928599" y="4653136"/>
            <a:ext cx="4320480" cy="720080"/>
          </a:xfrm>
          <a:prstGeom prst="roundRect">
            <a:avLst/>
          </a:prstGeom>
          <a:solidFill>
            <a:schemeClr val="accent6"/>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s-ES" sz="1400" dirty="0">
                <a:solidFill>
                  <a:schemeClr val="bg1"/>
                </a:solidFill>
              </a:rPr>
              <a:t>Reuniones de asistencia técnica para micro, pequeña y mediana empresa que negocien por primera vez</a:t>
            </a:r>
          </a:p>
        </p:txBody>
      </p:sp>
      <p:sp>
        <p:nvSpPr>
          <p:cNvPr id="16" name="Rectángulo redondeado 15"/>
          <p:cNvSpPr/>
          <p:nvPr/>
        </p:nvSpPr>
        <p:spPr>
          <a:xfrm>
            <a:off x="3923928" y="5805264"/>
            <a:ext cx="4320480" cy="720080"/>
          </a:xfrm>
          <a:prstGeom prst="roundRect">
            <a:avLst/>
          </a:prstGeom>
          <a:solidFill>
            <a:schemeClr val="accent6"/>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S" sz="1400" dirty="0">
                <a:solidFill>
                  <a:schemeClr val="bg1"/>
                </a:solidFill>
              </a:rPr>
              <a:t>Mediación voluntaria durante el proceso de negociación</a:t>
            </a:r>
          </a:p>
        </p:txBody>
      </p:sp>
      <p:cxnSp>
        <p:nvCxnSpPr>
          <p:cNvPr id="20" name="Conector recto de flecha 19"/>
          <p:cNvCxnSpPr/>
          <p:nvPr/>
        </p:nvCxnSpPr>
        <p:spPr>
          <a:xfrm>
            <a:off x="3275856" y="6165304"/>
            <a:ext cx="504056" cy="0"/>
          </a:xfrm>
          <a:prstGeom prst="straightConnector1">
            <a:avLst/>
          </a:prstGeom>
          <a:ln>
            <a:solidFill>
              <a:srgbClr val="0000CC"/>
            </a:solidFill>
            <a:tailEnd type="arrow"/>
          </a:ln>
        </p:spPr>
        <p:style>
          <a:lnRef idx="2">
            <a:schemeClr val="accent1"/>
          </a:lnRef>
          <a:fillRef idx="0">
            <a:schemeClr val="accent1"/>
          </a:fillRef>
          <a:effectRef idx="1">
            <a:schemeClr val="accent1"/>
          </a:effectRef>
          <a:fontRef idx="minor">
            <a:schemeClr val="tx1"/>
          </a:fontRef>
        </p:style>
      </p:cxnSp>
      <p:cxnSp>
        <p:nvCxnSpPr>
          <p:cNvPr id="5" name="Conector recto de flecha 4"/>
          <p:cNvCxnSpPr/>
          <p:nvPr/>
        </p:nvCxnSpPr>
        <p:spPr>
          <a:xfrm>
            <a:off x="3275856" y="1916832"/>
            <a:ext cx="504056" cy="0"/>
          </a:xfrm>
          <a:prstGeom prst="straightConnector1">
            <a:avLst/>
          </a:prstGeom>
          <a:ln>
            <a:solidFill>
              <a:srgbClr val="0000CC"/>
            </a:solidFill>
            <a:tailEnd type="arrow"/>
          </a:ln>
        </p:spPr>
        <p:style>
          <a:lnRef idx="2">
            <a:schemeClr val="accent1"/>
          </a:lnRef>
          <a:fillRef idx="0">
            <a:schemeClr val="accent1"/>
          </a:fillRef>
          <a:effectRef idx="1">
            <a:schemeClr val="accent1"/>
          </a:effectRef>
          <a:fontRef idx="minor">
            <a:schemeClr val="tx1"/>
          </a:fontRef>
        </p:style>
      </p:cxnSp>
      <p:cxnSp>
        <p:nvCxnSpPr>
          <p:cNvPr id="8" name="Conector recto de flecha 7"/>
          <p:cNvCxnSpPr/>
          <p:nvPr/>
        </p:nvCxnSpPr>
        <p:spPr>
          <a:xfrm>
            <a:off x="3275856" y="2960948"/>
            <a:ext cx="504056" cy="0"/>
          </a:xfrm>
          <a:prstGeom prst="straightConnector1">
            <a:avLst/>
          </a:prstGeom>
          <a:ln>
            <a:solidFill>
              <a:srgbClr val="0000CC"/>
            </a:solidFill>
            <a:tailEnd type="arrow"/>
          </a:ln>
        </p:spPr>
        <p:style>
          <a:lnRef idx="2">
            <a:schemeClr val="accent1"/>
          </a:lnRef>
          <a:fillRef idx="0">
            <a:schemeClr val="accent1"/>
          </a:fillRef>
          <a:effectRef idx="1">
            <a:schemeClr val="accent1"/>
          </a:effectRef>
          <a:fontRef idx="minor">
            <a:schemeClr val="tx1"/>
          </a:fontRef>
        </p:style>
      </p:cxnSp>
      <p:cxnSp>
        <p:nvCxnSpPr>
          <p:cNvPr id="18" name="Conector recto de flecha 17"/>
          <p:cNvCxnSpPr/>
          <p:nvPr/>
        </p:nvCxnSpPr>
        <p:spPr>
          <a:xfrm>
            <a:off x="3275856" y="5013176"/>
            <a:ext cx="504056" cy="0"/>
          </a:xfrm>
          <a:prstGeom prst="straightConnector1">
            <a:avLst/>
          </a:prstGeom>
          <a:ln>
            <a:solidFill>
              <a:srgbClr val="0000CC"/>
            </a:solidFill>
            <a:tailEnd type="arrow"/>
          </a:ln>
        </p:spPr>
        <p:style>
          <a:lnRef idx="2">
            <a:schemeClr val="accent1"/>
          </a:lnRef>
          <a:fillRef idx="0">
            <a:schemeClr val="accent1"/>
          </a:fillRef>
          <a:effectRef idx="1">
            <a:schemeClr val="accent1"/>
          </a:effectRef>
          <a:fontRef idx="minor">
            <a:schemeClr val="tx1"/>
          </a:fontRef>
        </p:style>
      </p:cxnSp>
      <p:sp>
        <p:nvSpPr>
          <p:cNvPr id="21" name="Rectángulo redondeado 20"/>
          <p:cNvSpPr/>
          <p:nvPr/>
        </p:nvSpPr>
        <p:spPr>
          <a:xfrm>
            <a:off x="4499992" y="3933056"/>
            <a:ext cx="3240360" cy="504056"/>
          </a:xfrm>
          <a:prstGeom prst="roundRect">
            <a:avLst/>
          </a:prstGeom>
          <a:solidFill>
            <a:schemeClr val="accent6"/>
          </a:solidFill>
          <a:ln w="25400">
            <a:solidFill>
              <a:srgbClr val="0000CC"/>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1400" dirty="0">
                <a:solidFill>
                  <a:schemeClr val="bg1"/>
                </a:solidFill>
              </a:rPr>
              <a:t>Duración de 18 meses. Suscrito desde la comunicación al empleador</a:t>
            </a:r>
          </a:p>
        </p:txBody>
      </p:sp>
      <p:cxnSp>
        <p:nvCxnSpPr>
          <p:cNvPr id="23" name="Conector recto 22"/>
          <p:cNvCxnSpPr/>
          <p:nvPr/>
        </p:nvCxnSpPr>
        <p:spPr>
          <a:xfrm>
            <a:off x="6012160" y="3302986"/>
            <a:ext cx="0" cy="630070"/>
          </a:xfrm>
          <a:prstGeom prst="line">
            <a:avLst/>
          </a:prstGeom>
          <a:ln>
            <a:solidFill>
              <a:srgbClr val="0000CC"/>
            </a:solidFill>
            <a:prstDash val="dash"/>
          </a:ln>
        </p:spPr>
        <p:style>
          <a:lnRef idx="2">
            <a:schemeClr val="accent1"/>
          </a:lnRef>
          <a:fillRef idx="0">
            <a:schemeClr val="accent1"/>
          </a:fillRef>
          <a:effectRef idx="1">
            <a:schemeClr val="accent1"/>
          </a:effectRef>
          <a:fontRef idx="minor">
            <a:schemeClr val="tx1"/>
          </a:fontRef>
        </p:style>
      </p:cxnSp>
      <p:sp>
        <p:nvSpPr>
          <p:cNvPr id="19" name="Rectángulo 1">
            <a:hlinkClick r:id="rId2" action="ppaction://hlinksldjump"/>
          </p:cNvPr>
          <p:cNvSpPr/>
          <p:nvPr/>
        </p:nvSpPr>
        <p:spPr>
          <a:xfrm>
            <a:off x="1940952" y="6345324"/>
            <a:ext cx="902856" cy="360040"/>
          </a:xfrm>
          <a:prstGeom prst="rect">
            <a:avLst/>
          </a:prstGeom>
          <a:gradFill>
            <a:gsLst>
              <a:gs pos="100000">
                <a:schemeClr val="accent6"/>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dirty="0"/>
              <a:t>Volver</a:t>
            </a:r>
          </a:p>
        </p:txBody>
      </p:sp>
      <p:sp>
        <p:nvSpPr>
          <p:cNvPr id="3" name="CuadroTexto 2"/>
          <p:cNvSpPr txBox="1"/>
          <p:nvPr/>
        </p:nvSpPr>
        <p:spPr>
          <a:xfrm>
            <a:off x="0" y="0"/>
            <a:ext cx="3563263"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2659621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764704"/>
            <a:ext cx="7633345" cy="532612"/>
          </a:xfrm>
        </p:spPr>
        <p:txBody>
          <a:bodyPr/>
          <a:lstStyle/>
          <a:p>
            <a:pPr algn="ctr"/>
            <a:r>
              <a:rPr lang="es-ES" b="1" dirty="0">
                <a:latin typeface="+mn-lt"/>
              </a:rPr>
              <a:t>PERÍODO DE NEGOCIACIÓN</a:t>
            </a:r>
          </a:p>
        </p:txBody>
      </p:sp>
      <p:sp>
        <p:nvSpPr>
          <p:cNvPr id="3" name="2 Marcador de contenido"/>
          <p:cNvSpPr>
            <a:spLocks noGrp="1"/>
          </p:cNvSpPr>
          <p:nvPr>
            <p:ph idx="1"/>
          </p:nvPr>
        </p:nvSpPr>
        <p:spPr>
          <a:xfrm>
            <a:off x="467544" y="1297316"/>
            <a:ext cx="8352928" cy="5084012"/>
          </a:xfrm>
        </p:spPr>
        <p:txBody>
          <a:bodyPr/>
          <a:lstStyle/>
          <a:p>
            <a:pPr algn="just"/>
            <a:endParaRPr lang="es-ES" sz="1800" dirty="0">
              <a:solidFill>
                <a:schemeClr val="accent1">
                  <a:lumMod val="75000"/>
                </a:schemeClr>
              </a:solidFill>
            </a:endParaRPr>
          </a:p>
          <a:p>
            <a:pPr algn="just"/>
            <a:r>
              <a:rPr lang="es-ES" sz="2400" dirty="0">
                <a:solidFill>
                  <a:schemeClr val="accent1">
                    <a:lumMod val="75000"/>
                  </a:schemeClr>
                </a:solidFill>
              </a:rPr>
              <a:t>Durante todo el período de negociación e incluso después de votada la huelga y hecha efectiva, la comisión negociadora sindical podrá poner término a la negociación comunicándole al empleador, por escrito, su decisión de suscribir un contrato colectivo sujeto a las disposiciones del </a:t>
            </a:r>
            <a:r>
              <a:rPr lang="es-ES" sz="2400" b="1" dirty="0">
                <a:solidFill>
                  <a:schemeClr val="accent1">
                    <a:lumMod val="75000"/>
                  </a:schemeClr>
                </a:solidFill>
              </a:rPr>
              <a:t>piso de la negociación</a:t>
            </a:r>
            <a:r>
              <a:rPr lang="es-ES" sz="2400" dirty="0">
                <a:solidFill>
                  <a:schemeClr val="accent1">
                    <a:lumMod val="75000"/>
                  </a:schemeClr>
                </a:solidFill>
              </a:rPr>
              <a:t>.</a:t>
            </a:r>
          </a:p>
          <a:p>
            <a:pPr algn="just"/>
            <a:r>
              <a:rPr lang="es-ES" sz="2400" dirty="0">
                <a:solidFill>
                  <a:schemeClr val="accent1">
                    <a:lumMod val="75000"/>
                  </a:schemeClr>
                </a:solidFill>
              </a:rPr>
              <a:t>El empleador no podrá negarse a esta exigencia, salvo cuando las condiciones económicas así lo justifiquen. </a:t>
            </a:r>
          </a:p>
          <a:p>
            <a:pPr algn="just"/>
            <a:r>
              <a:rPr lang="es-ES" sz="2400" dirty="0">
                <a:solidFill>
                  <a:schemeClr val="accent1">
                    <a:lumMod val="75000"/>
                  </a:schemeClr>
                </a:solidFill>
              </a:rPr>
              <a:t>El contrato que se celebre tendrá una duración de dieciocho meses y se entenderá suscrito desde la fecha en que la comisión negociadora sindical comunique su decisión al empleador.</a:t>
            </a:r>
          </a:p>
          <a:p>
            <a:endParaRPr lang="es-ES" dirty="0">
              <a:solidFill>
                <a:schemeClr val="accent1">
                  <a:lumMod val="75000"/>
                </a:schemeClr>
              </a:solidFill>
            </a:endParaRPr>
          </a:p>
          <a:p>
            <a:endParaRPr lang="es-ES" dirty="0">
              <a:solidFill>
                <a:schemeClr val="accent1">
                  <a:lumMod val="75000"/>
                </a:schemeClr>
              </a:solidFill>
            </a:endParaRPr>
          </a:p>
          <a:p>
            <a:pPr marL="0" indent="0">
              <a:buNone/>
            </a:pPr>
            <a:endParaRPr lang="es-ES" dirty="0">
              <a:solidFill>
                <a:schemeClr val="accent1">
                  <a:lumMod val="75000"/>
                </a:schemeClr>
              </a:solidFill>
            </a:endParaRPr>
          </a:p>
        </p:txBody>
      </p:sp>
      <p:sp>
        <p:nvSpPr>
          <p:cNvPr id="4" name="CuadroTexto 3"/>
          <p:cNvSpPr txBox="1"/>
          <p:nvPr/>
        </p:nvSpPr>
        <p:spPr>
          <a:xfrm>
            <a:off x="139700" y="0"/>
            <a:ext cx="3639587"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2302850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br>
              <a:rPr lang="es-CL" dirty="0"/>
            </a:br>
            <a:endParaRPr lang="es-CL" dirty="0"/>
          </a:p>
        </p:txBody>
      </p:sp>
      <p:sp>
        <p:nvSpPr>
          <p:cNvPr id="3" name="Marcador de contenido 2"/>
          <p:cNvSpPr>
            <a:spLocks noGrp="1"/>
          </p:cNvSpPr>
          <p:nvPr>
            <p:ph idx="1"/>
          </p:nvPr>
        </p:nvSpPr>
        <p:spPr/>
        <p:txBody>
          <a:bodyPr/>
          <a:lstStyle/>
          <a:p>
            <a:endParaRPr lang="es-CL" sz="7200"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CL" sz="4800" b="1" dirty="0">
                <a:latin typeface="Verdana" panose="020B0604030504040204" pitchFamily="34" charset="0"/>
                <a:ea typeface="Verdana" panose="020B0604030504040204" pitchFamily="34" charset="0"/>
                <a:cs typeface="Verdana" panose="020B0604030504040204" pitchFamily="34" charset="0"/>
              </a:rPr>
              <a:t>PISO DE LA NEGOCIACION</a:t>
            </a:r>
          </a:p>
          <a:p>
            <a:pPr marL="0" indent="0" algn="ctr">
              <a:buNone/>
            </a:pPr>
            <a:r>
              <a:rPr lang="es-CL" sz="4800" b="1" dirty="0">
                <a:latin typeface="Verdana" panose="020B0604030504040204" pitchFamily="34" charset="0"/>
                <a:ea typeface="Verdana" panose="020B0604030504040204" pitchFamily="34" charset="0"/>
                <a:cs typeface="Verdana" panose="020B0604030504040204" pitchFamily="34" charset="0"/>
              </a:rPr>
              <a:t>Art. 336</a:t>
            </a:r>
          </a:p>
        </p:txBody>
      </p:sp>
    </p:spTree>
    <p:extLst>
      <p:ext uri="{BB962C8B-B14F-4D97-AF65-F5344CB8AC3E}">
        <p14:creationId xmlns:p14="http://schemas.microsoft.com/office/powerpoint/2010/main" val="2663695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1" y="1052736"/>
            <a:ext cx="8092008" cy="242664"/>
          </a:xfrm>
        </p:spPr>
        <p:txBody>
          <a:bodyPr/>
          <a:lstStyle/>
          <a:p>
            <a:pPr algn="ctr"/>
            <a:r>
              <a:rPr lang="es-ES_tradnl" sz="2700" b="1" dirty="0">
                <a:solidFill>
                  <a:schemeClr val="tx1"/>
                </a:solidFill>
              </a:rPr>
              <a:t>Piso de la Negociación</a:t>
            </a:r>
            <a:br>
              <a:rPr lang="es-ES_tradnl" sz="2700" b="1" dirty="0">
                <a:solidFill>
                  <a:schemeClr val="tx1"/>
                </a:solidFill>
              </a:rPr>
            </a:br>
            <a:r>
              <a:rPr lang="es-ES_tradnl" sz="2700" b="1" dirty="0">
                <a:solidFill>
                  <a:schemeClr val="tx1"/>
                </a:solidFill>
              </a:rPr>
              <a:t>Art. 336</a:t>
            </a:r>
            <a:endParaRPr lang="es-CL" sz="2700" b="1" dirty="0">
              <a:solidFill>
                <a:schemeClr val="tx1"/>
              </a:solidFill>
            </a:endParaRPr>
          </a:p>
        </p:txBody>
      </p:sp>
      <p:sp>
        <p:nvSpPr>
          <p:cNvPr id="5" name="4 Pentágono"/>
          <p:cNvSpPr/>
          <p:nvPr/>
        </p:nvSpPr>
        <p:spPr>
          <a:xfrm>
            <a:off x="738553" y="2206842"/>
            <a:ext cx="3401399" cy="62809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base">
              <a:spcBef>
                <a:spcPct val="0"/>
              </a:spcBef>
              <a:spcAft>
                <a:spcPct val="0"/>
              </a:spcAft>
            </a:pPr>
            <a:r>
              <a:rPr lang="es-ES_tradnl" dirty="0">
                <a:solidFill>
                  <a:prstClr val="white"/>
                </a:solidFill>
              </a:rPr>
              <a:t>Con instrumento colectivo vigente</a:t>
            </a:r>
            <a:endParaRPr lang="es-CL" dirty="0">
              <a:solidFill>
                <a:prstClr val="white"/>
              </a:solidFill>
            </a:endParaRPr>
          </a:p>
        </p:txBody>
      </p:sp>
      <p:sp>
        <p:nvSpPr>
          <p:cNvPr id="6" name="5 Pentágono"/>
          <p:cNvSpPr/>
          <p:nvPr/>
        </p:nvSpPr>
        <p:spPr>
          <a:xfrm>
            <a:off x="817685" y="3486150"/>
            <a:ext cx="3416973" cy="562708"/>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base">
              <a:spcBef>
                <a:spcPct val="0"/>
              </a:spcBef>
              <a:spcAft>
                <a:spcPct val="0"/>
              </a:spcAft>
            </a:pPr>
            <a:r>
              <a:rPr lang="es-ES_tradnl" sz="2100" dirty="0">
                <a:solidFill>
                  <a:prstClr val="white"/>
                </a:solidFill>
              </a:rPr>
              <a:t>Se excluyen.</a:t>
            </a:r>
            <a:endParaRPr lang="es-CL" sz="2100" dirty="0">
              <a:solidFill>
                <a:prstClr val="white"/>
              </a:solidFill>
            </a:endParaRPr>
          </a:p>
        </p:txBody>
      </p:sp>
      <p:sp>
        <p:nvSpPr>
          <p:cNvPr id="8" name="7 Rectángulo"/>
          <p:cNvSpPr/>
          <p:nvPr/>
        </p:nvSpPr>
        <p:spPr>
          <a:xfrm>
            <a:off x="4355976" y="2078851"/>
            <a:ext cx="4163771" cy="1131079"/>
          </a:xfrm>
          <a:prstGeom prst="rect">
            <a:avLst/>
          </a:prstGeom>
        </p:spPr>
        <p:txBody>
          <a:bodyPr wrap="square">
            <a:spAutoFit/>
          </a:bodyPr>
          <a:lstStyle/>
          <a:p>
            <a:pPr algn="just" defTabSz="342900" fontAlgn="base">
              <a:spcBef>
                <a:spcPct val="0"/>
              </a:spcBef>
              <a:spcAft>
                <a:spcPct val="0"/>
              </a:spcAft>
            </a:pPr>
            <a:r>
              <a:rPr lang="es-ES" sz="1350" b="1" i="1" dirty="0">
                <a:latin typeface="Arial" pitchFamily="34" charset="0"/>
                <a:ea typeface="ヒラギノ角ゴ Pro W3" charset="-128"/>
              </a:rPr>
              <a:t>Será aquel que contenga </a:t>
            </a:r>
            <a:r>
              <a:rPr lang="es-ES" sz="1350" b="1" i="1" dirty="0">
                <a:solidFill>
                  <a:schemeClr val="tx2"/>
                </a:solidFill>
                <a:latin typeface="Arial" pitchFamily="34" charset="0"/>
                <a:ea typeface="ヒラギノ角ゴ Pro W3" charset="-128"/>
              </a:rPr>
              <a:t>idénticas estipulaciones a las establecidas en el instrumento vigente, con los valores que corresponda pagar a la fecha del término del contrato.</a:t>
            </a:r>
            <a:endParaRPr lang="es-CL" sz="1350" b="1" i="1" dirty="0">
              <a:solidFill>
                <a:schemeClr val="tx2"/>
              </a:solidFill>
              <a:latin typeface="Arial" pitchFamily="34" charset="0"/>
              <a:ea typeface="ヒラギノ角ゴ Pro W3" charset="-128"/>
            </a:endParaRPr>
          </a:p>
        </p:txBody>
      </p:sp>
      <p:sp>
        <p:nvSpPr>
          <p:cNvPr id="9" name="8 Rectángulo"/>
          <p:cNvSpPr/>
          <p:nvPr/>
        </p:nvSpPr>
        <p:spPr>
          <a:xfrm>
            <a:off x="4457700" y="3229150"/>
            <a:ext cx="4062047" cy="1338828"/>
          </a:xfrm>
          <a:prstGeom prst="rect">
            <a:avLst/>
          </a:prstGeom>
        </p:spPr>
        <p:txBody>
          <a:bodyPr wrap="square">
            <a:spAutoFit/>
          </a:bodyPr>
          <a:lstStyle/>
          <a:p>
            <a:pPr marL="214313" indent="-214313" algn="just" defTabSz="342900" fontAlgn="base">
              <a:spcBef>
                <a:spcPct val="0"/>
              </a:spcBef>
              <a:spcAft>
                <a:spcPct val="0"/>
              </a:spcAft>
              <a:buFont typeface="Arial" panose="020B0604020202020204" pitchFamily="34" charset="0"/>
              <a:buChar char="•"/>
            </a:pPr>
            <a:r>
              <a:rPr lang="es-ES" sz="1350" b="1" i="1" dirty="0">
                <a:latin typeface="Arial" pitchFamily="34" charset="0"/>
                <a:ea typeface="ヒラギノ角ゴ Pro W3" charset="-128"/>
              </a:rPr>
              <a:t>La </a:t>
            </a:r>
            <a:r>
              <a:rPr lang="es-ES" sz="1350" b="1" i="1" dirty="0" err="1">
                <a:latin typeface="Arial" pitchFamily="34" charset="0"/>
                <a:ea typeface="ヒラギノ角ゴ Pro W3" charset="-128"/>
              </a:rPr>
              <a:t>reajustabilidad</a:t>
            </a:r>
            <a:r>
              <a:rPr lang="es-ES" sz="1350" b="1" i="1" dirty="0">
                <a:latin typeface="Arial" pitchFamily="34" charset="0"/>
                <a:ea typeface="ヒラギノ角ゴ Pro W3" charset="-128"/>
              </a:rPr>
              <a:t> pactada.</a:t>
            </a:r>
          </a:p>
          <a:p>
            <a:pPr marL="214313" indent="-214313" algn="just" defTabSz="342900" fontAlgn="base">
              <a:spcBef>
                <a:spcPct val="0"/>
              </a:spcBef>
              <a:spcAft>
                <a:spcPct val="0"/>
              </a:spcAft>
              <a:buFont typeface="Arial" panose="020B0604020202020204" pitchFamily="34" charset="0"/>
              <a:buChar char="•"/>
            </a:pPr>
            <a:r>
              <a:rPr lang="es-ES" sz="1350" b="1" i="1" dirty="0">
                <a:latin typeface="Arial" pitchFamily="34" charset="0"/>
                <a:ea typeface="ヒラギノ角ゴ Pro W3" charset="-128"/>
              </a:rPr>
              <a:t>Los pactos sobre condiciones especiales de trabajo.</a:t>
            </a:r>
          </a:p>
          <a:p>
            <a:pPr marL="214313" indent="-214313" algn="just" defTabSz="342900" fontAlgn="base">
              <a:spcBef>
                <a:spcPct val="0"/>
              </a:spcBef>
              <a:spcAft>
                <a:spcPct val="0"/>
              </a:spcAft>
              <a:buFont typeface="Arial" panose="020B0604020202020204" pitchFamily="34" charset="0"/>
              <a:buChar char="•"/>
            </a:pPr>
            <a:r>
              <a:rPr lang="es-ES" sz="1350" b="1" i="1" dirty="0">
                <a:latin typeface="Arial" pitchFamily="34" charset="0"/>
                <a:ea typeface="ヒラギノ角ゴ Pro W3" charset="-128"/>
              </a:rPr>
              <a:t>Los beneficios que se otorgan sólo por motivo de la firma del instrumento. </a:t>
            </a:r>
            <a:r>
              <a:rPr lang="es-ES" sz="1350" b="1" dirty="0">
                <a:solidFill>
                  <a:srgbClr val="FF0000"/>
                </a:solidFill>
                <a:latin typeface="Arial" pitchFamily="34" charset="0"/>
                <a:ea typeface="ヒラギノ角ゴ Pro W3" charset="-128"/>
              </a:rPr>
              <a:t>(Bono)</a:t>
            </a:r>
          </a:p>
          <a:p>
            <a:pPr marL="214313" indent="-214313" algn="just" defTabSz="342900" fontAlgn="base">
              <a:spcBef>
                <a:spcPct val="0"/>
              </a:spcBef>
              <a:spcAft>
                <a:spcPct val="0"/>
              </a:spcAft>
              <a:buFont typeface="Arial" panose="020B0604020202020204" pitchFamily="34" charset="0"/>
              <a:buChar char="•"/>
            </a:pPr>
            <a:r>
              <a:rPr lang="es-ES" sz="1350" b="1" i="1" dirty="0">
                <a:latin typeface="Arial" pitchFamily="34" charset="0"/>
                <a:ea typeface="ヒラギノ角ゴ Pro W3" charset="-128"/>
              </a:rPr>
              <a:t>El acuerdo de extensión de beneficios.</a:t>
            </a:r>
            <a:endParaRPr lang="es-CL" sz="1350" b="1" i="1" dirty="0">
              <a:latin typeface="Arial" pitchFamily="34" charset="0"/>
              <a:ea typeface="ヒラギノ角ゴ Pro W3" charset="-128"/>
            </a:endParaRPr>
          </a:p>
        </p:txBody>
      </p:sp>
      <p:sp>
        <p:nvSpPr>
          <p:cNvPr id="3" name="Flecha derecha 2"/>
          <p:cNvSpPr/>
          <p:nvPr/>
        </p:nvSpPr>
        <p:spPr>
          <a:xfrm>
            <a:off x="817685" y="4814372"/>
            <a:ext cx="3416973" cy="820091"/>
          </a:xfrm>
          <a:prstGeom prst="rightArrow">
            <a:avLst>
              <a:gd name="adj1" fmla="val 73586"/>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Sin Instrumento colectivo vigente</a:t>
            </a:r>
          </a:p>
        </p:txBody>
      </p:sp>
      <p:sp>
        <p:nvSpPr>
          <p:cNvPr id="4" name="CuadroTexto 3"/>
          <p:cNvSpPr txBox="1"/>
          <p:nvPr/>
        </p:nvSpPr>
        <p:spPr>
          <a:xfrm>
            <a:off x="4519246" y="4794945"/>
            <a:ext cx="4106008" cy="923330"/>
          </a:xfrm>
          <a:prstGeom prst="rect">
            <a:avLst/>
          </a:prstGeom>
          <a:noFill/>
        </p:spPr>
        <p:txBody>
          <a:bodyPr wrap="square" rtlCol="0">
            <a:spAutoFit/>
          </a:bodyPr>
          <a:lstStyle/>
          <a:p>
            <a:pPr algn="just"/>
            <a:r>
              <a:rPr lang="es-CL" sz="1350" b="1" dirty="0">
                <a:latin typeface="Arial" panose="020B0604020202020204" pitchFamily="34" charset="0"/>
                <a:cs typeface="Arial" panose="020B0604020202020204" pitchFamily="34" charset="0"/>
              </a:rPr>
              <a:t>Piso lo constituirá la respuesta del empleador.</a:t>
            </a:r>
          </a:p>
          <a:p>
            <a:pPr algn="just"/>
            <a:r>
              <a:rPr lang="es-CL" sz="1350" b="1" dirty="0">
                <a:latin typeface="Arial" panose="020B0604020202020204" pitchFamily="34" charset="0"/>
                <a:cs typeface="Arial" panose="020B0604020202020204" pitchFamily="34" charset="0"/>
              </a:rPr>
              <a:t>Este no podrá proponer beneficios inferiores a los que regular y periódicamente haya otorgado,</a:t>
            </a:r>
          </a:p>
        </p:txBody>
      </p:sp>
      <p:sp>
        <p:nvSpPr>
          <p:cNvPr id="10" name="CuadroTexto 9"/>
          <p:cNvSpPr txBox="1"/>
          <p:nvPr/>
        </p:nvSpPr>
        <p:spPr>
          <a:xfrm>
            <a:off x="152401" y="260648"/>
            <a:ext cx="6363815"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br>
              <a:rPr lang="es-CL" dirty="0"/>
            </a:br>
            <a:endParaRPr lang="es-CL" dirty="0"/>
          </a:p>
        </p:txBody>
      </p:sp>
    </p:spTree>
    <p:extLst>
      <p:ext uri="{BB962C8B-B14F-4D97-AF65-F5344CB8AC3E}">
        <p14:creationId xmlns:p14="http://schemas.microsoft.com/office/powerpoint/2010/main" val="534138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1" y="332656"/>
            <a:ext cx="8164016" cy="1584570"/>
          </a:xfrm>
        </p:spPr>
        <p:txBody>
          <a:bodyPr/>
          <a:lstStyle/>
          <a:p>
            <a:pPr algn="ctr"/>
            <a:br>
              <a:rPr lang="es-ES_tradnl" sz="2700" dirty="0"/>
            </a:br>
            <a:br>
              <a:rPr lang="es-ES_tradnl" sz="2700" dirty="0"/>
            </a:br>
            <a:r>
              <a:rPr lang="es-ES_tradnl" sz="2700" dirty="0"/>
              <a:t>Piso de la Negociación</a:t>
            </a:r>
            <a:br>
              <a:rPr lang="es-ES_tradnl" sz="2700" dirty="0"/>
            </a:br>
            <a:r>
              <a:rPr lang="es-ES_tradnl" sz="2700" dirty="0"/>
              <a:t>Art. 336</a:t>
            </a:r>
            <a:endParaRPr lang="es-CL" sz="2700" dirty="0"/>
          </a:p>
        </p:txBody>
      </p:sp>
      <p:sp>
        <p:nvSpPr>
          <p:cNvPr id="5" name="4 Pentágono"/>
          <p:cNvSpPr/>
          <p:nvPr/>
        </p:nvSpPr>
        <p:spPr>
          <a:xfrm>
            <a:off x="738553" y="2206842"/>
            <a:ext cx="3401399" cy="62809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base">
              <a:spcBef>
                <a:spcPct val="0"/>
              </a:spcBef>
              <a:spcAft>
                <a:spcPct val="0"/>
              </a:spcAft>
            </a:pPr>
            <a:r>
              <a:rPr lang="es-ES_tradnl" dirty="0">
                <a:solidFill>
                  <a:prstClr val="white"/>
                </a:solidFill>
              </a:rPr>
              <a:t>Empleador no responde</a:t>
            </a:r>
            <a:endParaRPr lang="es-CL" dirty="0">
              <a:solidFill>
                <a:prstClr val="white"/>
              </a:solidFill>
            </a:endParaRPr>
          </a:p>
        </p:txBody>
      </p:sp>
      <p:sp>
        <p:nvSpPr>
          <p:cNvPr id="6" name="5 Pentágono"/>
          <p:cNvSpPr/>
          <p:nvPr/>
        </p:nvSpPr>
        <p:spPr>
          <a:xfrm>
            <a:off x="817685" y="3486150"/>
            <a:ext cx="3416973" cy="562708"/>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base">
              <a:spcBef>
                <a:spcPct val="0"/>
              </a:spcBef>
              <a:spcAft>
                <a:spcPct val="0"/>
              </a:spcAft>
            </a:pPr>
            <a:r>
              <a:rPr lang="es-ES_tradnl" sz="2100" dirty="0">
                <a:solidFill>
                  <a:prstClr val="white"/>
                </a:solidFill>
              </a:rPr>
              <a:t>Rebaja del piso. </a:t>
            </a:r>
          </a:p>
          <a:p>
            <a:pPr algn="ctr" defTabSz="342900" fontAlgn="base">
              <a:spcBef>
                <a:spcPct val="0"/>
              </a:spcBef>
              <a:spcAft>
                <a:spcPct val="0"/>
              </a:spcAft>
            </a:pPr>
            <a:r>
              <a:rPr lang="es-ES_tradnl" sz="1050" dirty="0">
                <a:solidFill>
                  <a:prstClr val="white"/>
                </a:solidFill>
              </a:rPr>
              <a:t>Art. 341 inciso final</a:t>
            </a:r>
            <a:endParaRPr lang="es-CL" sz="1050" dirty="0">
              <a:solidFill>
                <a:prstClr val="white"/>
              </a:solidFill>
            </a:endParaRPr>
          </a:p>
        </p:txBody>
      </p:sp>
      <p:sp>
        <p:nvSpPr>
          <p:cNvPr id="8" name="7 Rectángulo"/>
          <p:cNvSpPr/>
          <p:nvPr/>
        </p:nvSpPr>
        <p:spPr>
          <a:xfrm>
            <a:off x="4457700" y="2351943"/>
            <a:ext cx="4062047" cy="507831"/>
          </a:xfrm>
          <a:prstGeom prst="rect">
            <a:avLst/>
          </a:prstGeom>
        </p:spPr>
        <p:txBody>
          <a:bodyPr wrap="square">
            <a:spAutoFit/>
          </a:bodyPr>
          <a:lstStyle/>
          <a:p>
            <a:pPr algn="just" defTabSz="342900" fontAlgn="base">
              <a:spcBef>
                <a:spcPct val="0"/>
              </a:spcBef>
              <a:spcAft>
                <a:spcPct val="0"/>
              </a:spcAft>
            </a:pPr>
            <a:r>
              <a:rPr lang="es-ES" sz="1350" i="1" dirty="0">
                <a:solidFill>
                  <a:srgbClr val="4F81BD"/>
                </a:solidFill>
                <a:latin typeface="Arial" pitchFamily="34" charset="0"/>
                <a:ea typeface="ヒラギノ角ゴ Pro W3" charset="-128"/>
              </a:rPr>
              <a:t>Las estipulaciones se entenderán incorporadas al instrumento para todos los efectos legales</a:t>
            </a:r>
            <a:endParaRPr lang="es-CL" sz="1350" i="1" dirty="0">
              <a:solidFill>
                <a:srgbClr val="4F81BD"/>
              </a:solidFill>
              <a:latin typeface="Arial" pitchFamily="34" charset="0"/>
              <a:ea typeface="ヒラギノ角ゴ Pro W3" charset="-128"/>
            </a:endParaRPr>
          </a:p>
        </p:txBody>
      </p:sp>
      <p:sp>
        <p:nvSpPr>
          <p:cNvPr id="9" name="8 Rectángulo"/>
          <p:cNvSpPr/>
          <p:nvPr/>
        </p:nvSpPr>
        <p:spPr>
          <a:xfrm>
            <a:off x="4457700" y="3229149"/>
            <a:ext cx="4062047" cy="1131079"/>
          </a:xfrm>
          <a:prstGeom prst="rect">
            <a:avLst/>
          </a:prstGeom>
        </p:spPr>
        <p:txBody>
          <a:bodyPr wrap="square">
            <a:spAutoFit/>
          </a:bodyPr>
          <a:lstStyle/>
          <a:p>
            <a:pPr algn="just" defTabSz="342900" fontAlgn="base">
              <a:spcBef>
                <a:spcPct val="0"/>
              </a:spcBef>
              <a:spcAft>
                <a:spcPct val="0"/>
              </a:spcAft>
            </a:pPr>
            <a:r>
              <a:rPr lang="es-ES" sz="1350" b="1" i="1" dirty="0">
                <a:solidFill>
                  <a:srgbClr val="FF0000"/>
                </a:solidFill>
                <a:latin typeface="Arial" pitchFamily="34" charset="0"/>
                <a:ea typeface="ヒラギノ角ゴ Pro W3" charset="-128"/>
              </a:rPr>
              <a:t>Partes de “común acuerdo” pueden convenir rebajar el piso de la negociación, cuando las condiciones económicas de la empresa así lo justifiquen.  (¿cómo y quien determina aquello?)</a:t>
            </a:r>
            <a:endParaRPr lang="es-CL" sz="1350" b="1" i="1" dirty="0">
              <a:solidFill>
                <a:srgbClr val="FF0000"/>
              </a:solidFill>
              <a:latin typeface="Arial" pitchFamily="34" charset="0"/>
              <a:ea typeface="ヒラギノ角ゴ Pro W3" charset="-128"/>
            </a:endParaRPr>
          </a:p>
        </p:txBody>
      </p:sp>
      <p:sp>
        <p:nvSpPr>
          <p:cNvPr id="3" name="Flecha derecha 2"/>
          <p:cNvSpPr/>
          <p:nvPr/>
        </p:nvSpPr>
        <p:spPr>
          <a:xfrm>
            <a:off x="817685" y="4814372"/>
            <a:ext cx="3416973" cy="820091"/>
          </a:xfrm>
          <a:prstGeom prst="rightArrow">
            <a:avLst>
              <a:gd name="adj1" fmla="val 73586"/>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err="1"/>
              <a:t>D°</a:t>
            </a:r>
            <a:r>
              <a:rPr lang="es-CL" dirty="0"/>
              <a:t> sindicato para suscribir piso de la negociación.</a:t>
            </a:r>
          </a:p>
        </p:txBody>
      </p:sp>
      <p:sp>
        <p:nvSpPr>
          <p:cNvPr id="4" name="CuadroTexto 3"/>
          <p:cNvSpPr txBox="1"/>
          <p:nvPr/>
        </p:nvSpPr>
        <p:spPr>
          <a:xfrm>
            <a:off x="4519246" y="4794945"/>
            <a:ext cx="4106008" cy="1338828"/>
          </a:xfrm>
          <a:prstGeom prst="rect">
            <a:avLst/>
          </a:prstGeom>
          <a:noFill/>
        </p:spPr>
        <p:txBody>
          <a:bodyPr wrap="square" rtlCol="0">
            <a:spAutoFit/>
          </a:bodyPr>
          <a:lstStyle/>
          <a:p>
            <a:pPr algn="just"/>
            <a:r>
              <a:rPr lang="es-CL" sz="1350" dirty="0">
                <a:solidFill>
                  <a:schemeClr val="accent1"/>
                </a:solidFill>
                <a:latin typeface="Arial" panose="020B0604020202020204" pitchFamily="34" charset="0"/>
                <a:cs typeface="Arial" panose="020B0604020202020204" pitchFamily="34" charset="0"/>
              </a:rPr>
              <a:t>Durante todo el proceso de la negociación, incluso una vez votada y hecha efectiva la huelga. (ex 369).</a:t>
            </a:r>
          </a:p>
          <a:p>
            <a:pPr algn="just"/>
            <a:endParaRPr lang="es-CL" sz="1350" dirty="0">
              <a:solidFill>
                <a:schemeClr val="accent1"/>
              </a:solidFill>
              <a:latin typeface="Arial" panose="020B0604020202020204" pitchFamily="34" charset="0"/>
              <a:cs typeface="Arial" panose="020B0604020202020204" pitchFamily="34" charset="0"/>
            </a:endParaRPr>
          </a:p>
          <a:p>
            <a:pPr algn="just"/>
            <a:r>
              <a:rPr lang="es-CL" sz="1350" dirty="0">
                <a:solidFill>
                  <a:schemeClr val="accent1"/>
                </a:solidFill>
                <a:latin typeface="Arial" panose="020B0604020202020204" pitchFamily="34" charset="0"/>
                <a:cs typeface="Arial" panose="020B0604020202020204" pitchFamily="34" charset="0"/>
              </a:rPr>
              <a:t>Debe comunicar al empleador por escrito.</a:t>
            </a:r>
          </a:p>
          <a:p>
            <a:pPr algn="just"/>
            <a:r>
              <a:rPr lang="es-CL" sz="1350" dirty="0">
                <a:solidFill>
                  <a:schemeClr val="accent1"/>
                </a:solidFill>
                <a:latin typeface="Arial" panose="020B0604020202020204" pitchFamily="34" charset="0"/>
                <a:cs typeface="Arial" panose="020B0604020202020204" pitchFamily="34" charset="0"/>
              </a:rPr>
              <a:t>Este contrato durará 18 meses</a:t>
            </a:r>
          </a:p>
        </p:txBody>
      </p:sp>
      <p:sp>
        <p:nvSpPr>
          <p:cNvPr id="7" name="CuadroTexto 6"/>
          <p:cNvSpPr txBox="1"/>
          <p:nvPr/>
        </p:nvSpPr>
        <p:spPr>
          <a:xfrm>
            <a:off x="467544" y="260648"/>
            <a:ext cx="5472608" cy="1200329"/>
          </a:xfrm>
          <a:prstGeom prst="rect">
            <a:avLst/>
          </a:prstGeom>
          <a:noFill/>
        </p:spPr>
        <p:txBody>
          <a:bodyPr wrap="square" rtlCol="0">
            <a:spAutoFit/>
          </a:bodyPr>
          <a:lstStyle/>
          <a:p>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br>
              <a:rPr lang="es-CL" sz="2400" dirty="0"/>
            </a:br>
            <a:endParaRPr lang="es-CL" sz="2400" dirty="0"/>
          </a:p>
        </p:txBody>
      </p:sp>
    </p:spTree>
    <p:extLst>
      <p:ext uri="{BB962C8B-B14F-4D97-AF65-F5344CB8AC3E}">
        <p14:creationId xmlns:p14="http://schemas.microsoft.com/office/powerpoint/2010/main" val="56350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dirty="0"/>
          </a:p>
        </p:txBody>
      </p:sp>
      <p:sp>
        <p:nvSpPr>
          <p:cNvPr id="3" name="Marcador de contenido 2"/>
          <p:cNvSpPr>
            <a:spLocks noGrp="1"/>
          </p:cNvSpPr>
          <p:nvPr>
            <p:ph idx="1"/>
          </p:nvPr>
        </p:nvSpPr>
        <p:spPr>
          <a:xfrm>
            <a:off x="152400" y="1477963"/>
            <a:ext cx="8524056" cy="4525962"/>
          </a:xfrm>
        </p:spPr>
        <p:txBody>
          <a:bodyPr/>
          <a:lstStyle/>
          <a:p>
            <a:endParaRPr lang="es-CL" dirty="0"/>
          </a:p>
          <a:p>
            <a:endParaRPr lang="es-CL" dirty="0"/>
          </a:p>
          <a:p>
            <a:pPr marL="0" indent="0" algn="ctr">
              <a:buNone/>
            </a:pPr>
            <a:r>
              <a:rPr lang="es-CL" sz="4800" b="1" dirty="0">
                <a:latin typeface="Verdana" panose="020B0604030504040204" pitchFamily="34" charset="0"/>
                <a:ea typeface="Verdana" panose="020B0604030504040204" pitchFamily="34" charset="0"/>
                <a:cs typeface="Verdana" panose="020B0604030504040204" pitchFamily="34" charset="0"/>
              </a:rPr>
              <a:t>PACTOS ESPECIALES DE CONDICIONES DE TRABAJO</a:t>
            </a:r>
          </a:p>
          <a:p>
            <a:pPr marL="0" indent="0" algn="ctr">
              <a:buNone/>
            </a:pPr>
            <a:r>
              <a:rPr lang="es-CL" sz="4800" b="1" dirty="0">
                <a:latin typeface="Verdana" panose="020B0604030504040204" pitchFamily="34" charset="0"/>
                <a:ea typeface="Verdana" panose="020B0604030504040204" pitchFamily="34" charset="0"/>
                <a:cs typeface="Verdana" panose="020B0604030504040204" pitchFamily="34" charset="0"/>
              </a:rPr>
              <a:t>ART. 374</a:t>
            </a:r>
          </a:p>
        </p:txBody>
      </p:sp>
    </p:spTree>
    <p:extLst>
      <p:ext uri="{BB962C8B-B14F-4D97-AF65-F5344CB8AC3E}">
        <p14:creationId xmlns:p14="http://schemas.microsoft.com/office/powerpoint/2010/main" val="2174129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49301" y="1113514"/>
            <a:ext cx="2705957" cy="923330"/>
          </a:xfrm>
          <a:prstGeom prst="rect">
            <a:avLst/>
          </a:prstGeom>
          <a:noFill/>
        </p:spPr>
        <p:txBody>
          <a:bodyPr wrap="square" rtlCol="0">
            <a:spAutoFit/>
          </a:bodyPr>
          <a:lstStyle/>
          <a:p>
            <a:r>
              <a:rPr lang="es-ES" dirty="0">
                <a:solidFill>
                  <a:srgbClr val="005082"/>
                </a:solidFill>
                <a:latin typeface="Calibri Light" charset="0"/>
                <a:ea typeface="Calibri Light" charset="0"/>
                <a:cs typeface="Calibri Light" charset="0"/>
              </a:rPr>
              <a:t>¿Qué tipo de trabajadores no pueden negociar colectivamente?</a:t>
            </a:r>
            <a:endParaRPr lang="es-ES_tradnl" dirty="0">
              <a:solidFill>
                <a:srgbClr val="005082"/>
              </a:solidFill>
              <a:latin typeface="Calibri Light" charset="0"/>
              <a:ea typeface="Calibri Light" charset="0"/>
              <a:cs typeface="Calibri Light" charset="0"/>
            </a:endParaRPr>
          </a:p>
        </p:txBody>
      </p:sp>
      <p:sp>
        <p:nvSpPr>
          <p:cNvPr id="15" name="Rectángulo 14"/>
          <p:cNvSpPr/>
          <p:nvPr/>
        </p:nvSpPr>
        <p:spPr>
          <a:xfrm>
            <a:off x="3486844" y="5906250"/>
            <a:ext cx="945000" cy="945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4431844" y="5906250"/>
            <a:ext cx="1215000" cy="945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Lágrima 4"/>
          <p:cNvSpPr/>
          <p:nvPr/>
        </p:nvSpPr>
        <p:spPr>
          <a:xfrm>
            <a:off x="317456" y="1170539"/>
            <a:ext cx="165477" cy="165477"/>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3" name="Lágrima 42"/>
          <p:cNvSpPr/>
          <p:nvPr/>
        </p:nvSpPr>
        <p:spPr>
          <a:xfrm>
            <a:off x="509270" y="1170539"/>
            <a:ext cx="165477" cy="165477"/>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4" name="Lágrima 43"/>
          <p:cNvSpPr/>
          <p:nvPr/>
        </p:nvSpPr>
        <p:spPr>
          <a:xfrm>
            <a:off x="701085" y="1170539"/>
            <a:ext cx="165477" cy="165477"/>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CuadroTexto 7"/>
          <p:cNvSpPr txBox="1"/>
          <p:nvPr/>
        </p:nvSpPr>
        <p:spPr>
          <a:xfrm>
            <a:off x="1851070" y="2001073"/>
            <a:ext cx="397866" cy="553998"/>
          </a:xfrm>
          <a:prstGeom prst="rect">
            <a:avLst/>
          </a:prstGeom>
          <a:noFill/>
        </p:spPr>
        <p:txBody>
          <a:bodyPr wrap="none" rtlCol="0">
            <a:spAutoFit/>
          </a:bodyPr>
          <a:lstStyle/>
          <a:p>
            <a:r>
              <a:rPr lang="es-ES_tradnl" sz="3000" b="1" dirty="0">
                <a:solidFill>
                  <a:schemeClr val="bg1"/>
                </a:solidFill>
              </a:rPr>
              <a:t>1</a:t>
            </a:r>
          </a:p>
        </p:txBody>
      </p:sp>
      <p:grpSp>
        <p:nvGrpSpPr>
          <p:cNvPr id="3" name="Agrupar 2"/>
          <p:cNvGrpSpPr/>
          <p:nvPr/>
        </p:nvGrpSpPr>
        <p:grpSpPr>
          <a:xfrm>
            <a:off x="1620457" y="1939358"/>
            <a:ext cx="1527351" cy="3569818"/>
            <a:chOff x="1672036" y="1443717"/>
            <a:chExt cx="2036468" cy="4759757"/>
          </a:xfrm>
        </p:grpSpPr>
        <p:sp>
          <p:nvSpPr>
            <p:cNvPr id="25" name="Rectángulo 24"/>
            <p:cNvSpPr/>
            <p:nvPr/>
          </p:nvSpPr>
          <p:spPr>
            <a:xfrm>
              <a:off x="1672036" y="1775782"/>
              <a:ext cx="2036468" cy="3529747"/>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8" name="Lágrima 27"/>
            <p:cNvSpPr>
              <a:spLocks noChangeAspect="1"/>
            </p:cNvSpPr>
            <p:nvPr/>
          </p:nvSpPr>
          <p:spPr>
            <a:xfrm rot="8100000">
              <a:off x="2254947" y="1443717"/>
              <a:ext cx="870646" cy="870646"/>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 name="CuadroTexto 30"/>
            <p:cNvSpPr txBox="1"/>
            <p:nvPr/>
          </p:nvSpPr>
          <p:spPr>
            <a:xfrm>
              <a:off x="2468095" y="1525097"/>
              <a:ext cx="530488" cy="738664"/>
            </a:xfrm>
            <a:prstGeom prst="rect">
              <a:avLst/>
            </a:prstGeom>
            <a:noFill/>
          </p:spPr>
          <p:txBody>
            <a:bodyPr wrap="none" rtlCol="0">
              <a:spAutoFit/>
            </a:bodyPr>
            <a:lstStyle/>
            <a:p>
              <a:r>
                <a:rPr lang="es-ES_tradnl" sz="3000" b="1" dirty="0">
                  <a:solidFill>
                    <a:schemeClr val="bg1"/>
                  </a:solidFill>
                </a:rPr>
                <a:t>1</a:t>
              </a:r>
            </a:p>
          </p:txBody>
        </p:sp>
        <p:sp>
          <p:nvSpPr>
            <p:cNvPr id="32" name="CuadroTexto 31"/>
            <p:cNvSpPr txBox="1"/>
            <p:nvPr/>
          </p:nvSpPr>
          <p:spPr>
            <a:xfrm>
              <a:off x="1878671" y="2756377"/>
              <a:ext cx="1622960" cy="3447097"/>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Trabajadores contratados por obra o faena transitoria o de temporada.</a:t>
              </a:r>
            </a:p>
          </p:txBody>
        </p:sp>
      </p:grpSp>
      <p:grpSp>
        <p:nvGrpSpPr>
          <p:cNvPr id="4" name="Agrupar 3"/>
          <p:cNvGrpSpPr/>
          <p:nvPr/>
        </p:nvGrpSpPr>
        <p:grpSpPr>
          <a:xfrm>
            <a:off x="3803042" y="2923853"/>
            <a:ext cx="1706524" cy="1516287"/>
            <a:chOff x="4682657" y="1921931"/>
            <a:chExt cx="2036468" cy="2989039"/>
          </a:xfrm>
        </p:grpSpPr>
        <p:sp>
          <p:nvSpPr>
            <p:cNvPr id="33" name="Rectángulo 32"/>
            <p:cNvSpPr/>
            <p:nvPr/>
          </p:nvSpPr>
          <p:spPr>
            <a:xfrm>
              <a:off x="4682657" y="2494681"/>
              <a:ext cx="2036468" cy="2091948"/>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4" name="Lágrima 33"/>
            <p:cNvSpPr>
              <a:spLocks noChangeAspect="1"/>
            </p:cNvSpPr>
            <p:nvPr/>
          </p:nvSpPr>
          <p:spPr>
            <a:xfrm rot="18900000">
              <a:off x="5265568" y="4040324"/>
              <a:ext cx="870646" cy="870646"/>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5" name="CuadroTexto 34"/>
            <p:cNvSpPr txBox="1"/>
            <p:nvPr/>
          </p:nvSpPr>
          <p:spPr>
            <a:xfrm>
              <a:off x="5478716" y="4041866"/>
              <a:ext cx="530488" cy="738664"/>
            </a:xfrm>
            <a:prstGeom prst="rect">
              <a:avLst/>
            </a:prstGeom>
            <a:noFill/>
          </p:spPr>
          <p:txBody>
            <a:bodyPr wrap="none" rtlCol="0">
              <a:spAutoFit/>
            </a:bodyPr>
            <a:lstStyle/>
            <a:p>
              <a:r>
                <a:rPr lang="es-ES_tradnl" sz="3000" b="1" dirty="0">
                  <a:solidFill>
                    <a:schemeClr val="bg1"/>
                  </a:solidFill>
                </a:rPr>
                <a:t>2</a:t>
              </a:r>
            </a:p>
          </p:txBody>
        </p:sp>
        <p:sp>
          <p:nvSpPr>
            <p:cNvPr id="36" name="CuadroTexto 35"/>
            <p:cNvSpPr txBox="1"/>
            <p:nvPr/>
          </p:nvSpPr>
          <p:spPr>
            <a:xfrm>
              <a:off x="4859357" y="1921931"/>
              <a:ext cx="1859768" cy="1425729"/>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Trabajadores aprendices.</a:t>
              </a:r>
            </a:p>
          </p:txBody>
        </p:sp>
      </p:grpSp>
      <p:grpSp>
        <p:nvGrpSpPr>
          <p:cNvPr id="6" name="Agrupar 5"/>
          <p:cNvGrpSpPr/>
          <p:nvPr/>
        </p:nvGrpSpPr>
        <p:grpSpPr>
          <a:xfrm>
            <a:off x="5993839" y="1940038"/>
            <a:ext cx="2137592" cy="4568560"/>
            <a:chOff x="7693278" y="1443717"/>
            <a:chExt cx="2850122" cy="6091413"/>
          </a:xfrm>
        </p:grpSpPr>
        <p:sp>
          <p:nvSpPr>
            <p:cNvPr id="37" name="Rectángulo 36"/>
            <p:cNvSpPr/>
            <p:nvPr/>
          </p:nvSpPr>
          <p:spPr>
            <a:xfrm>
              <a:off x="7693278" y="1775782"/>
              <a:ext cx="2850122" cy="4294696"/>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8" name="Lágrima 37"/>
            <p:cNvSpPr>
              <a:spLocks noChangeAspect="1"/>
            </p:cNvSpPr>
            <p:nvPr/>
          </p:nvSpPr>
          <p:spPr>
            <a:xfrm rot="8100000">
              <a:off x="8683016" y="1443717"/>
              <a:ext cx="870646" cy="870646"/>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9" name="CuadroTexto 38"/>
            <p:cNvSpPr txBox="1"/>
            <p:nvPr/>
          </p:nvSpPr>
          <p:spPr>
            <a:xfrm>
              <a:off x="8896163" y="1525097"/>
              <a:ext cx="530488" cy="738664"/>
            </a:xfrm>
            <a:prstGeom prst="rect">
              <a:avLst/>
            </a:prstGeom>
            <a:noFill/>
          </p:spPr>
          <p:txBody>
            <a:bodyPr wrap="none" rtlCol="0">
              <a:spAutoFit/>
            </a:bodyPr>
            <a:lstStyle/>
            <a:p>
              <a:r>
                <a:rPr lang="es-ES_tradnl" sz="3000" b="1" dirty="0">
                  <a:solidFill>
                    <a:schemeClr val="bg1"/>
                  </a:solidFill>
                </a:rPr>
                <a:t>3</a:t>
              </a:r>
            </a:p>
          </p:txBody>
        </p:sp>
        <p:sp>
          <p:nvSpPr>
            <p:cNvPr id="40" name="CuadroTexto 39"/>
            <p:cNvSpPr txBox="1"/>
            <p:nvPr/>
          </p:nvSpPr>
          <p:spPr>
            <a:xfrm>
              <a:off x="7853297" y="2610705"/>
              <a:ext cx="2529847" cy="4924425"/>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Trabajadores con facultades de administración; autorizados para contratar o despedir trabajadores y los que ejerzan cargos superiores de mando, gerentes, subgerentes y apoderados. </a:t>
              </a:r>
            </a:p>
          </p:txBody>
        </p:sp>
      </p:gr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3042" y="4803105"/>
            <a:ext cx="268916" cy="993574"/>
          </a:xfrm>
          <a:prstGeom prst="rect">
            <a:avLst/>
          </a:prstGeom>
        </p:spPr>
      </p:pic>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5002" y="4737864"/>
            <a:ext cx="320107" cy="1058815"/>
          </a:xfrm>
          <a:prstGeom prst="rect">
            <a:avLst/>
          </a:prstGeom>
        </p:spPr>
      </p:pic>
      <p:pic>
        <p:nvPicPr>
          <p:cNvPr id="10" name="Imagen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77823" y="4746774"/>
            <a:ext cx="384782" cy="1049905"/>
          </a:xfrm>
          <a:prstGeom prst="rect">
            <a:avLst/>
          </a:prstGeom>
        </p:spPr>
      </p:pic>
      <p:grpSp>
        <p:nvGrpSpPr>
          <p:cNvPr id="45" name="Agrupar 44"/>
          <p:cNvGrpSpPr/>
          <p:nvPr/>
        </p:nvGrpSpPr>
        <p:grpSpPr>
          <a:xfrm>
            <a:off x="4801448" y="1074010"/>
            <a:ext cx="3713801" cy="408836"/>
            <a:chOff x="7860128" y="289013"/>
            <a:chExt cx="3493537" cy="545115"/>
          </a:xfrm>
        </p:grpSpPr>
        <p:sp>
          <p:nvSpPr>
            <p:cNvPr id="46" name="Pentágono 45"/>
            <p:cNvSpPr/>
            <p:nvPr/>
          </p:nvSpPr>
          <p:spPr>
            <a:xfrm rot="10800000">
              <a:off x="8682087" y="289013"/>
              <a:ext cx="2671578" cy="474676"/>
            </a:xfrm>
            <a:prstGeom prst="homePlate">
              <a:avLst/>
            </a:prstGeom>
            <a:solidFill>
              <a:srgbClr val="3746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7" name="CuadroTexto 46"/>
            <p:cNvSpPr txBox="1"/>
            <p:nvPr/>
          </p:nvSpPr>
          <p:spPr>
            <a:xfrm>
              <a:off x="7860128" y="341685"/>
              <a:ext cx="3335481" cy="492443"/>
            </a:xfrm>
            <a:prstGeom prst="rect">
              <a:avLst/>
            </a:prstGeom>
            <a:noFill/>
          </p:spPr>
          <p:txBody>
            <a:bodyPr wrap="square" rtlCol="0">
              <a:spAutoFit/>
            </a:bodyPr>
            <a:lstStyle/>
            <a:p>
              <a:pPr algn="r"/>
              <a:r>
                <a:rPr lang="es-ES" b="1" dirty="0">
                  <a:solidFill>
                    <a:schemeClr val="bg1"/>
                  </a:solidFill>
                  <a:latin typeface="+mj-lt"/>
                  <a:ea typeface="Calibri" charset="0"/>
                  <a:cs typeface="Calibri" charset="0"/>
                </a:rPr>
                <a:t>CON LA ANTIGUA LEY</a:t>
              </a:r>
              <a:endParaRPr lang="es-ES_tradnl" b="1" dirty="0">
                <a:solidFill>
                  <a:schemeClr val="bg1"/>
                </a:solidFill>
                <a:latin typeface="+mj-lt"/>
                <a:ea typeface="Calibri" charset="0"/>
                <a:cs typeface="Calibri" charset="0"/>
              </a:endParaRPr>
            </a:p>
          </p:txBody>
        </p:sp>
      </p:grpSp>
      <p:sp>
        <p:nvSpPr>
          <p:cNvPr id="51" name="Elipse 50"/>
          <p:cNvSpPr/>
          <p:nvPr/>
        </p:nvSpPr>
        <p:spPr>
          <a:xfrm>
            <a:off x="8397548" y="5519680"/>
            <a:ext cx="276999" cy="276999"/>
          </a:xfrm>
          <a:prstGeom prst="ellipse">
            <a:avLst/>
          </a:prstGeom>
          <a:no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2" name="CuadroTexto 51"/>
          <p:cNvSpPr txBox="1"/>
          <p:nvPr/>
        </p:nvSpPr>
        <p:spPr>
          <a:xfrm>
            <a:off x="8406044" y="5542763"/>
            <a:ext cx="260008" cy="253916"/>
          </a:xfrm>
          <a:prstGeom prst="rect">
            <a:avLst/>
          </a:prstGeom>
          <a:noFill/>
        </p:spPr>
        <p:txBody>
          <a:bodyPr wrap="none" rtlCol="0">
            <a:spAutoFit/>
          </a:bodyPr>
          <a:lstStyle/>
          <a:p>
            <a:pPr algn="ctr"/>
            <a:r>
              <a:rPr lang="es-ES_tradnl" sz="1050" b="1" dirty="0">
                <a:solidFill>
                  <a:srgbClr val="1979BA"/>
                </a:solidFill>
                <a:latin typeface="gobCL" charset="0"/>
                <a:ea typeface="gobCL" charset="0"/>
                <a:cs typeface="gobCL" charset="0"/>
              </a:rPr>
              <a:t>3</a:t>
            </a:r>
          </a:p>
        </p:txBody>
      </p:sp>
    </p:spTree>
    <p:extLst>
      <p:ext uri="{BB962C8B-B14F-4D97-AF65-F5344CB8AC3E}">
        <p14:creationId xmlns:p14="http://schemas.microsoft.com/office/powerpoint/2010/main" val="2802784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b="1" dirty="0">
              <a:solidFill>
                <a:srgbClr val="FF0000"/>
              </a:solidFill>
            </a:endParaRPr>
          </a:p>
        </p:txBody>
      </p:sp>
      <p:sp>
        <p:nvSpPr>
          <p:cNvPr id="5" name="4 Marcador de contenido"/>
          <p:cNvSpPr>
            <a:spLocks noGrp="1"/>
          </p:cNvSpPr>
          <p:nvPr>
            <p:ph idx="1"/>
          </p:nvPr>
        </p:nvSpPr>
        <p:spPr>
          <a:xfrm>
            <a:off x="152400" y="1477962"/>
            <a:ext cx="8177213" cy="5047382"/>
          </a:xfrm>
        </p:spPr>
        <p:txBody>
          <a:bodyPr/>
          <a:lstStyle/>
          <a:p>
            <a:pPr algn="just"/>
            <a:r>
              <a:rPr lang="es-ES_tradnl" dirty="0">
                <a:solidFill>
                  <a:schemeClr val="tx1"/>
                </a:solidFill>
              </a:rPr>
              <a:t>Adicionalmente, se podrán negociar los acuerdos de extensión (de beneficios) previstos en el artículo 322 y los pactos sobre condiciones especiales de trabajo.</a:t>
            </a:r>
          </a:p>
          <a:p>
            <a:pPr algn="just">
              <a:buNone/>
            </a:pPr>
            <a:endParaRPr lang="es-CL" dirty="0">
              <a:solidFill>
                <a:schemeClr val="tx1"/>
              </a:solidFill>
            </a:endParaRPr>
          </a:p>
          <a:p>
            <a:pPr algn="just"/>
            <a:r>
              <a:rPr lang="es-ES_tradnl" b="1" u="sng" dirty="0">
                <a:solidFill>
                  <a:srgbClr val="C00000"/>
                </a:solidFill>
              </a:rPr>
              <a:t>No serán objeto de la negociación colectiva</a:t>
            </a:r>
            <a:r>
              <a:rPr lang="es-ES_tradnl" b="1" dirty="0">
                <a:solidFill>
                  <a:srgbClr val="C00000"/>
                </a:solidFill>
              </a:rPr>
              <a:t> aquellas materias que restrinjan o limiten la facultad del empleador de organizar, dirigir y administrar la empresa y aquellas ajenas a la misma.</a:t>
            </a:r>
          </a:p>
          <a:p>
            <a:pPr algn="just">
              <a:buNone/>
            </a:pPr>
            <a:endParaRPr lang="es-CL" dirty="0">
              <a:solidFill>
                <a:schemeClr val="tx1"/>
              </a:solidFill>
            </a:endParaRPr>
          </a:p>
          <a:p>
            <a:pPr algn="just"/>
            <a:r>
              <a:rPr lang="es-ES_tradnl" b="1" dirty="0">
                <a:solidFill>
                  <a:schemeClr val="tx1"/>
                </a:solidFill>
              </a:rPr>
              <a:t>La negociación colectiva en una empresa contratista o subcontratista no afectará las facultades de administración de la empresa principal, la que podrá ejecutar directamente o a través de un tercero la provisión de la obra o el servicio subcontratado que haya dejado de prestarse en caso de huelga. </a:t>
            </a:r>
            <a:r>
              <a:rPr lang="es-ES_tradnl" b="1" dirty="0">
                <a:solidFill>
                  <a:srgbClr val="00B0F0"/>
                </a:solidFill>
              </a:rPr>
              <a:t>(¿derecho de huelga?)</a:t>
            </a:r>
            <a:endParaRPr lang="es-CL" b="1" dirty="0">
              <a:solidFill>
                <a:srgbClr val="00B0F0"/>
              </a:solidFill>
            </a:endParaRPr>
          </a:p>
          <a:p>
            <a:pPr algn="just">
              <a:buNone/>
            </a:pPr>
            <a:endParaRPr lang="es-CL" dirty="0">
              <a:solidFill>
                <a:schemeClr val="tx1"/>
              </a:solidFill>
            </a:endParaRPr>
          </a:p>
          <a:p>
            <a:pPr algn="just">
              <a:buNone/>
            </a:pPr>
            <a:endParaRPr lang="es-CL" dirty="0">
              <a:solidFill>
                <a:schemeClr val="tx1"/>
              </a:solidFill>
            </a:endParaRPr>
          </a:p>
          <a:p>
            <a:pPr algn="just">
              <a:buNone/>
            </a:pPr>
            <a:endParaRPr lang="es-CL" dirty="0"/>
          </a:p>
          <a:p>
            <a:pPr algn="just"/>
            <a:endParaRPr lang="es-CL" dirty="0"/>
          </a:p>
          <a:p>
            <a:pPr>
              <a:buNone/>
            </a:pPr>
            <a:endParaRPr lang="es-CL" dirty="0"/>
          </a:p>
        </p:txBody>
      </p:sp>
      <p:sp>
        <p:nvSpPr>
          <p:cNvPr id="4" name="3 Rectángulo redondeado"/>
          <p:cNvSpPr/>
          <p:nvPr/>
        </p:nvSpPr>
        <p:spPr>
          <a:xfrm>
            <a:off x="0" y="1006698"/>
            <a:ext cx="8137525" cy="4603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dirty="0"/>
          </a:p>
        </p:txBody>
      </p:sp>
    </p:spTree>
    <p:extLst>
      <p:ext uri="{BB962C8B-B14F-4D97-AF65-F5344CB8AC3E}">
        <p14:creationId xmlns:p14="http://schemas.microsoft.com/office/powerpoint/2010/main" val="1940846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dirty="0"/>
          </a:p>
        </p:txBody>
      </p:sp>
      <p:sp>
        <p:nvSpPr>
          <p:cNvPr id="3" name="Marcador de contenido 2"/>
          <p:cNvSpPr>
            <a:spLocks noGrp="1"/>
          </p:cNvSpPr>
          <p:nvPr>
            <p:ph idx="1"/>
          </p:nvPr>
        </p:nvSpPr>
        <p:spPr/>
        <p:txBody>
          <a:bodyPr/>
          <a:lstStyle/>
          <a:p>
            <a:pPr defTabSz="342900">
              <a:spcBef>
                <a:spcPct val="0"/>
              </a:spcBef>
            </a:pPr>
            <a:r>
              <a:rPr lang="es-CL" b="1" dirty="0">
                <a:solidFill>
                  <a:schemeClr val="tx1"/>
                </a:solidFill>
                <a:latin typeface="Arial" pitchFamily="34" charset="0"/>
              </a:rPr>
              <a:t>PROCEDENCIA:   </a:t>
            </a:r>
          </a:p>
          <a:p>
            <a:pPr defTabSz="342900">
              <a:spcBef>
                <a:spcPct val="0"/>
              </a:spcBef>
            </a:pPr>
            <a:r>
              <a:rPr lang="es-CL" b="1" dirty="0">
                <a:solidFill>
                  <a:schemeClr val="tx1"/>
                </a:solidFill>
                <a:latin typeface="Arial" pitchFamily="34" charset="0"/>
              </a:rPr>
              <a:t>En empresas con afiliación sindical igual o superior al 30% del total de sus trabajadores.</a:t>
            </a:r>
          </a:p>
          <a:p>
            <a:pPr defTabSz="342900">
              <a:spcBef>
                <a:spcPct val="0"/>
              </a:spcBef>
            </a:pPr>
            <a:endParaRPr lang="es-CL" b="1" dirty="0">
              <a:solidFill>
                <a:schemeClr val="tx1"/>
              </a:solidFill>
              <a:latin typeface="Arial" pitchFamily="34" charset="0"/>
            </a:endParaRPr>
          </a:p>
          <a:p>
            <a:pPr defTabSz="342900">
              <a:spcBef>
                <a:spcPct val="0"/>
              </a:spcBef>
            </a:pPr>
            <a:r>
              <a:rPr lang="es-CL" b="1" dirty="0">
                <a:solidFill>
                  <a:schemeClr val="tx1"/>
                </a:solidFill>
                <a:latin typeface="Arial" pitchFamily="34" charset="0"/>
              </a:rPr>
              <a:t>PARTES:</a:t>
            </a:r>
          </a:p>
          <a:p>
            <a:pPr defTabSz="342900">
              <a:spcBef>
                <a:spcPct val="0"/>
              </a:spcBef>
            </a:pPr>
            <a:r>
              <a:rPr lang="es-CL" b="1" dirty="0">
                <a:solidFill>
                  <a:schemeClr val="tx1"/>
                </a:solidFill>
                <a:latin typeface="Arial" pitchFamily="34" charset="0"/>
              </a:rPr>
              <a:t>La o las organizaciones sindicales conjunta o separadamente con el empleador de manera directa.</a:t>
            </a:r>
          </a:p>
          <a:p>
            <a:pPr defTabSz="342900">
              <a:spcBef>
                <a:spcPct val="0"/>
              </a:spcBef>
            </a:pPr>
            <a:r>
              <a:rPr lang="es-CL" b="1" dirty="0">
                <a:solidFill>
                  <a:schemeClr val="tx1"/>
                </a:solidFill>
                <a:latin typeface="Arial" pitchFamily="34" charset="0"/>
              </a:rPr>
              <a:t>Socio que no desee ser incorporado a este pacto, debe quedar expresamente consignado en el mismo instrumento.</a:t>
            </a:r>
          </a:p>
          <a:p>
            <a:endParaRPr lang="es-CL" dirty="0"/>
          </a:p>
        </p:txBody>
      </p:sp>
      <p:sp>
        <p:nvSpPr>
          <p:cNvPr id="4" name="CuadroTexto 3"/>
          <p:cNvSpPr txBox="1"/>
          <p:nvPr/>
        </p:nvSpPr>
        <p:spPr>
          <a:xfrm>
            <a:off x="467544" y="4869160"/>
            <a:ext cx="7560840" cy="1200329"/>
          </a:xfrm>
          <a:prstGeom prst="rect">
            <a:avLst/>
          </a:prstGeom>
          <a:noFill/>
        </p:spPr>
        <p:txBody>
          <a:bodyPr wrap="square" rtlCol="0">
            <a:spAutoFit/>
          </a:bodyPr>
          <a:lstStyle/>
          <a:p>
            <a:pPr marL="214313" indent="-214313" algn="just" defTabSz="342900" fontAlgn="base">
              <a:spcBef>
                <a:spcPct val="0"/>
              </a:spcBef>
              <a:spcAft>
                <a:spcPct val="0"/>
              </a:spcAft>
              <a:buFont typeface="Arial" panose="020B0604020202020204" pitchFamily="34" charset="0"/>
              <a:buChar char="•"/>
            </a:pPr>
            <a:r>
              <a:rPr lang="es-CL">
                <a:solidFill>
                  <a:srgbClr val="C00000"/>
                </a:solidFill>
                <a:latin typeface="Arial" pitchFamily="34" charset="0"/>
                <a:ea typeface="ヒラギノ角ゴ Pro W3" charset="-128"/>
              </a:rPr>
              <a:t>Pacto debe ser llevado a votación (mayoría absoluta) supervisada ante ministro de fe.</a:t>
            </a:r>
          </a:p>
          <a:p>
            <a:pPr marL="214313" indent="-214313" algn="just" defTabSz="342900" fontAlgn="base">
              <a:spcBef>
                <a:spcPct val="0"/>
              </a:spcBef>
              <a:spcAft>
                <a:spcPct val="0"/>
              </a:spcAft>
              <a:buFont typeface="Arial" panose="020B0604020202020204" pitchFamily="34" charset="0"/>
              <a:buChar char="•"/>
            </a:pPr>
            <a:r>
              <a:rPr lang="es-CL">
                <a:solidFill>
                  <a:srgbClr val="C00000"/>
                </a:solidFill>
                <a:latin typeface="Arial" pitchFamily="34" charset="0"/>
                <a:ea typeface="ヒラギノ角ゴ Pro W3" charset="-128"/>
              </a:rPr>
              <a:t>Supervisado no necesariamente implica presencia física.</a:t>
            </a:r>
          </a:p>
          <a:p>
            <a:pPr marL="214313" indent="-214313" algn="just" defTabSz="342900" fontAlgn="base">
              <a:spcBef>
                <a:spcPct val="0"/>
              </a:spcBef>
              <a:spcAft>
                <a:spcPct val="0"/>
              </a:spcAft>
              <a:buFont typeface="Arial" panose="020B0604020202020204" pitchFamily="34" charset="0"/>
              <a:buChar char="•"/>
            </a:pPr>
            <a:r>
              <a:rPr lang="es-CL">
                <a:solidFill>
                  <a:srgbClr val="C00000"/>
                </a:solidFill>
                <a:latin typeface="Arial" pitchFamily="34" charset="0"/>
                <a:ea typeface="ヒラギノ角ゴ Pro W3" charset="-128"/>
              </a:rPr>
              <a:t>Duración máxima 3 años. Ley no habrá de renovación automática</a:t>
            </a:r>
            <a:endParaRPr lang="es-CL" dirty="0">
              <a:solidFill>
                <a:prstClr val="black"/>
              </a:solidFill>
              <a:latin typeface="Arial" pitchFamily="34" charset="0"/>
              <a:ea typeface="ヒラギノ角ゴ Pro W3" charset="-128"/>
            </a:endParaRPr>
          </a:p>
        </p:txBody>
      </p:sp>
    </p:spTree>
    <p:extLst>
      <p:ext uri="{BB962C8B-B14F-4D97-AF65-F5344CB8AC3E}">
        <p14:creationId xmlns:p14="http://schemas.microsoft.com/office/powerpoint/2010/main" val="567500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z="2800" b="1" dirty="0">
                <a:solidFill>
                  <a:srgbClr val="FF0000"/>
                </a:solidFill>
              </a:rPr>
              <a:t>DRT PONIENTE</a:t>
            </a:r>
            <a:br>
              <a:rPr lang="es-ES_tradnl" sz="2800" b="1" dirty="0">
                <a:solidFill>
                  <a:srgbClr val="FF0000"/>
                </a:solidFill>
              </a:rPr>
            </a:br>
            <a:r>
              <a:rPr lang="es-ES_tradnl" sz="2800" b="1" dirty="0">
                <a:solidFill>
                  <a:srgbClr val="FF0000"/>
                </a:solidFill>
              </a:rPr>
              <a:t>Coordinación de RR.LL.</a:t>
            </a:r>
            <a:endParaRPr lang="es-CL" sz="2700" dirty="0"/>
          </a:p>
        </p:txBody>
      </p:sp>
      <p:sp>
        <p:nvSpPr>
          <p:cNvPr id="4" name="CuadroTexto 3"/>
          <p:cNvSpPr txBox="1"/>
          <p:nvPr/>
        </p:nvSpPr>
        <p:spPr>
          <a:xfrm>
            <a:off x="1157350" y="2184888"/>
            <a:ext cx="6395243" cy="3831818"/>
          </a:xfrm>
          <a:prstGeom prst="rect">
            <a:avLst/>
          </a:prstGeom>
          <a:noFill/>
        </p:spPr>
        <p:txBody>
          <a:bodyPr wrap="square" rtlCol="0">
            <a:spAutoFit/>
          </a:bodyPr>
          <a:lstStyle/>
          <a:p>
            <a:pPr defTabSz="342900" fontAlgn="base">
              <a:spcBef>
                <a:spcPct val="0"/>
              </a:spcBef>
              <a:spcAft>
                <a:spcPct val="0"/>
              </a:spcAft>
            </a:pPr>
            <a:r>
              <a:rPr lang="es-CL" sz="2400" b="1" dirty="0">
                <a:latin typeface="Arial" pitchFamily="34" charset="0"/>
                <a:ea typeface="ヒラギノ角ゴ Pro W3" charset="-128"/>
              </a:rPr>
              <a:t>CONTENIDOS DEL PACTO:  </a:t>
            </a:r>
            <a:r>
              <a:rPr lang="es-CL" sz="2400" b="1" dirty="0">
                <a:latin typeface="Verdana" panose="020B0604030504040204" pitchFamily="34" charset="0"/>
                <a:ea typeface="Verdana" panose="020B0604030504040204" pitchFamily="34" charset="0"/>
                <a:cs typeface="Verdana" panose="020B0604030504040204" pitchFamily="34" charset="0"/>
              </a:rPr>
              <a:t>Art- 375</a:t>
            </a:r>
          </a:p>
          <a:p>
            <a:pPr defTabSz="342900" fontAlgn="base">
              <a:spcBef>
                <a:spcPct val="0"/>
              </a:spcBef>
              <a:spcAft>
                <a:spcPct val="0"/>
              </a:spcAft>
            </a:pPr>
            <a:endParaRPr lang="es-CL" sz="2400" b="1" dirty="0">
              <a:latin typeface="Arial" pitchFamily="34" charset="0"/>
              <a:ea typeface="ヒラギノ角ゴ Pro W3" charset="-128"/>
            </a:endParaRPr>
          </a:p>
          <a:p>
            <a:pPr algn="just" defTabSz="342900" fontAlgn="base">
              <a:spcBef>
                <a:spcPct val="0"/>
              </a:spcBef>
              <a:spcAft>
                <a:spcPct val="0"/>
              </a:spcAft>
            </a:pPr>
            <a:r>
              <a:rPr lang="es-CL" sz="2400" b="1" dirty="0">
                <a:latin typeface="Arial" pitchFamily="34" charset="0"/>
                <a:ea typeface="ヒラギノ角ゴ Pro W3" charset="-128"/>
              </a:rPr>
              <a:t>Distribución de la jornada de trabajo semanal en 4 días, no puede exceder de 12 horas diarias de trabajo efectivo, incluida la jornada ordinaria, extraordinaria y los descansos, si la jornada diaria supera 10 horas, debe acordarse una hora de descanso imputable a la jornada.</a:t>
            </a:r>
          </a:p>
        </p:txBody>
      </p:sp>
    </p:spTree>
    <p:extLst>
      <p:ext uri="{BB962C8B-B14F-4D97-AF65-F5344CB8AC3E}">
        <p14:creationId xmlns:p14="http://schemas.microsoft.com/office/powerpoint/2010/main" val="1564439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1116" y="971550"/>
            <a:ext cx="7305799" cy="857250"/>
          </a:xfrm>
        </p:spPr>
        <p:txBody>
          <a:bodyPr/>
          <a:lstStyle/>
          <a:p>
            <a:pPr algn="ctr"/>
            <a:br>
              <a:rPr lang="es-CL" sz="2700" dirty="0"/>
            </a:br>
            <a:r>
              <a:rPr lang="es-CL" sz="2700" b="1" dirty="0">
                <a:solidFill>
                  <a:schemeClr val="tx1"/>
                </a:solidFill>
              </a:rPr>
              <a:t>Pactos trabajadores con responsabilidades familiares</a:t>
            </a:r>
          </a:p>
        </p:txBody>
      </p:sp>
      <p:sp>
        <p:nvSpPr>
          <p:cNvPr id="4" name="CuadroTexto 3"/>
          <p:cNvSpPr txBox="1"/>
          <p:nvPr/>
        </p:nvSpPr>
        <p:spPr>
          <a:xfrm>
            <a:off x="483577" y="1894742"/>
            <a:ext cx="8053754" cy="4939814"/>
          </a:xfrm>
          <a:prstGeom prst="rect">
            <a:avLst/>
          </a:prstGeom>
          <a:noFill/>
        </p:spPr>
        <p:txBody>
          <a:bodyPr wrap="square" rtlCol="0">
            <a:spAutoFit/>
          </a:bodyPr>
          <a:lstStyle/>
          <a:p>
            <a:pPr defTabSz="342900" fontAlgn="base">
              <a:spcBef>
                <a:spcPct val="0"/>
              </a:spcBef>
              <a:spcAft>
                <a:spcPct val="0"/>
              </a:spcAft>
            </a:pPr>
            <a:endParaRPr lang="es-CL" sz="2100" dirty="0">
              <a:solidFill>
                <a:schemeClr val="accent1"/>
              </a:solidFill>
              <a:latin typeface="Arial" pitchFamily="34" charset="0"/>
              <a:ea typeface="ヒラギノ角ゴ Pro W3" charset="-128"/>
            </a:endParaRPr>
          </a:p>
          <a:p>
            <a:pPr defTabSz="342900" fontAlgn="base">
              <a:spcBef>
                <a:spcPct val="0"/>
              </a:spcBef>
              <a:spcAft>
                <a:spcPct val="0"/>
              </a:spcAft>
            </a:pPr>
            <a:endParaRPr lang="es-CL" sz="2100" dirty="0">
              <a:solidFill>
                <a:schemeClr val="accent1"/>
              </a:solidFill>
              <a:latin typeface="Arial" pitchFamily="34" charset="0"/>
              <a:ea typeface="ヒラギノ角ゴ Pro W3" charset="-128"/>
            </a:endParaRPr>
          </a:p>
          <a:p>
            <a:pPr defTabSz="342900" fontAlgn="base">
              <a:spcBef>
                <a:spcPct val="0"/>
              </a:spcBef>
              <a:spcAft>
                <a:spcPct val="0"/>
              </a:spcAft>
            </a:pPr>
            <a:r>
              <a:rPr lang="es-CL" sz="2100" b="1" dirty="0">
                <a:latin typeface="Arial" pitchFamily="34" charset="0"/>
                <a:ea typeface="ヒラギノ角ゴ Pro W3" charset="-128"/>
              </a:rPr>
              <a:t>CONTENIDOS DEL PACTO: </a:t>
            </a:r>
          </a:p>
          <a:p>
            <a:pPr defTabSz="342900" fontAlgn="base">
              <a:spcBef>
                <a:spcPct val="0"/>
              </a:spcBef>
              <a:spcAft>
                <a:spcPct val="0"/>
              </a:spcAft>
            </a:pPr>
            <a:endParaRPr lang="es-CL" sz="2100" b="1" dirty="0">
              <a:latin typeface="Arial" pitchFamily="34" charset="0"/>
              <a:ea typeface="ヒラギノ角ゴ Pro W3" charset="-128"/>
            </a:endParaRPr>
          </a:p>
          <a:p>
            <a:pPr algn="just" defTabSz="342900" fontAlgn="base">
              <a:spcBef>
                <a:spcPct val="0"/>
              </a:spcBef>
              <a:spcAft>
                <a:spcPct val="0"/>
              </a:spcAft>
            </a:pPr>
            <a:r>
              <a:rPr lang="es-CL" sz="2100" b="1" dirty="0">
                <a:latin typeface="Arial" pitchFamily="34" charset="0"/>
                <a:ea typeface="ヒラギノ角ゴ Pro W3" charset="-128"/>
              </a:rPr>
              <a:t>Sistema de jornada laboral combinando tiempo de servicios prestados en el lugar de trabajo y fuera de él.</a:t>
            </a:r>
          </a:p>
          <a:p>
            <a:pPr algn="just" defTabSz="342900" fontAlgn="base">
              <a:spcBef>
                <a:spcPct val="0"/>
              </a:spcBef>
              <a:spcAft>
                <a:spcPct val="0"/>
              </a:spcAft>
            </a:pPr>
            <a:endParaRPr lang="es-CL" sz="2100" b="1" dirty="0">
              <a:latin typeface="Arial" pitchFamily="34" charset="0"/>
              <a:ea typeface="ヒラギノ角ゴ Pro W3" charset="-128"/>
            </a:endParaRPr>
          </a:p>
          <a:p>
            <a:pPr algn="just" defTabSz="342900" fontAlgn="base">
              <a:spcBef>
                <a:spcPct val="0"/>
              </a:spcBef>
              <a:spcAft>
                <a:spcPct val="0"/>
              </a:spcAft>
            </a:pPr>
            <a:r>
              <a:rPr lang="es-CL" sz="2100" b="1" dirty="0">
                <a:latin typeface="Arial" pitchFamily="34" charset="0"/>
                <a:ea typeface="ヒラギノ角ゴ Pro W3" charset="-128"/>
              </a:rPr>
              <a:t>FORMALIDADES:</a:t>
            </a:r>
          </a:p>
          <a:p>
            <a:pPr algn="just" defTabSz="342900" fontAlgn="base">
              <a:spcBef>
                <a:spcPct val="0"/>
              </a:spcBef>
              <a:spcAft>
                <a:spcPct val="0"/>
              </a:spcAft>
            </a:pPr>
            <a:r>
              <a:rPr lang="es-CL" sz="2100" b="1" dirty="0">
                <a:latin typeface="Arial" pitchFamily="34" charset="0"/>
                <a:ea typeface="ヒラギノ角ゴ Pro W3" charset="-128"/>
              </a:rPr>
              <a:t>Beneficiario debe solicitar a su empleador por escrito, quien deberá responder en plazo de 30 días corridos si acepta o rechaza.</a:t>
            </a:r>
          </a:p>
          <a:p>
            <a:pPr algn="just" defTabSz="342900" fontAlgn="base">
              <a:spcBef>
                <a:spcPct val="0"/>
              </a:spcBef>
              <a:spcAft>
                <a:spcPct val="0"/>
              </a:spcAft>
            </a:pPr>
            <a:r>
              <a:rPr lang="es-CL" sz="2100" b="1" dirty="0">
                <a:latin typeface="Arial" pitchFamily="34" charset="0"/>
                <a:ea typeface="ヒラギノ角ゴ Pro W3" charset="-128"/>
              </a:rPr>
              <a:t>Si acepta el nuevo lugar/es, nueva jornada,  quedará en anexo.</a:t>
            </a:r>
          </a:p>
          <a:p>
            <a:pPr algn="just" defTabSz="342900" fontAlgn="base">
              <a:spcBef>
                <a:spcPct val="0"/>
              </a:spcBef>
              <a:spcAft>
                <a:spcPct val="0"/>
              </a:spcAft>
            </a:pPr>
            <a:r>
              <a:rPr lang="es-CL" sz="2100" b="1" dirty="0">
                <a:latin typeface="Arial" pitchFamily="34" charset="0"/>
                <a:ea typeface="ヒラギノ角ゴ Pro W3" charset="-128"/>
              </a:rPr>
              <a:t>Trabajador aviso 30 días anticipación puede unilateralmente decidir regresar a su contrato original.</a:t>
            </a:r>
          </a:p>
        </p:txBody>
      </p:sp>
      <p:sp>
        <p:nvSpPr>
          <p:cNvPr id="5" name="CuadroTexto 4"/>
          <p:cNvSpPr txBox="1"/>
          <p:nvPr/>
        </p:nvSpPr>
        <p:spPr>
          <a:xfrm>
            <a:off x="323528" y="404664"/>
            <a:ext cx="6552728" cy="830997"/>
          </a:xfrm>
          <a:prstGeom prst="rect">
            <a:avLst/>
          </a:prstGeom>
          <a:noFill/>
        </p:spPr>
        <p:txBody>
          <a:bodyPr wrap="square" rtlCol="0">
            <a:spAutoFit/>
          </a:bodyPr>
          <a:lstStyle/>
          <a:p>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23032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b="1" dirty="0">
              <a:solidFill>
                <a:srgbClr val="FF0000"/>
              </a:solidFill>
            </a:endParaRPr>
          </a:p>
        </p:txBody>
      </p:sp>
      <p:sp>
        <p:nvSpPr>
          <p:cNvPr id="5" name="4 Marcador de contenido"/>
          <p:cNvSpPr>
            <a:spLocks noGrp="1"/>
          </p:cNvSpPr>
          <p:nvPr>
            <p:ph idx="1"/>
          </p:nvPr>
        </p:nvSpPr>
        <p:spPr>
          <a:xfrm>
            <a:off x="251520" y="1268760"/>
            <a:ext cx="8177213" cy="5256584"/>
          </a:xfrm>
        </p:spPr>
        <p:txBody>
          <a:bodyPr/>
          <a:lstStyle/>
          <a:p>
            <a:pPr algn="just">
              <a:buNone/>
            </a:pPr>
            <a:r>
              <a:rPr lang="es-MX" sz="2400" b="1" dirty="0">
                <a:solidFill>
                  <a:schemeClr val="tx2"/>
                </a:solidFill>
              </a:rPr>
              <a:t>	</a:t>
            </a:r>
            <a:r>
              <a:rPr lang="es-MX" sz="2800" b="1" dirty="0">
                <a:solidFill>
                  <a:schemeClr val="tx2"/>
                </a:solidFill>
              </a:rPr>
              <a:t>Fuero de la negociación colectiva</a:t>
            </a:r>
            <a:r>
              <a:rPr lang="es-MX" sz="2800" dirty="0">
                <a:solidFill>
                  <a:schemeClr val="tx1"/>
                </a:solidFill>
              </a:rPr>
              <a:t> (artículo 309).  </a:t>
            </a:r>
          </a:p>
          <a:p>
            <a:pPr algn="just"/>
            <a:endParaRPr lang="es-MX" sz="1800" dirty="0">
              <a:solidFill>
                <a:schemeClr val="tx1"/>
              </a:solidFill>
            </a:endParaRPr>
          </a:p>
          <a:p>
            <a:pPr algn="just"/>
            <a:r>
              <a:rPr lang="es-ES_tradnl" sz="1800" dirty="0">
                <a:solidFill>
                  <a:schemeClr val="tx1"/>
                </a:solidFill>
              </a:rPr>
              <a:t>Los trabajadores afiliados a la organización sindical involucrada en una negociación colectiva reglada gozarán de </a:t>
            </a:r>
            <a:r>
              <a:rPr lang="es-ES_tradnl" sz="1800" b="1" dirty="0">
                <a:solidFill>
                  <a:srgbClr val="FF0000"/>
                </a:solidFill>
              </a:rPr>
              <a:t>fuero desde los 10 días anteriores a la presentación de un proyecto de contrato colectivo hasta 30 días después de la suscripción de este último, </a:t>
            </a:r>
            <a:r>
              <a:rPr lang="es-ES_tradnl" sz="1800" dirty="0">
                <a:solidFill>
                  <a:schemeClr val="tx1"/>
                </a:solidFill>
              </a:rPr>
              <a:t>o de la fecha de notificación a las partes del fallo arbitral que se hubiere dictado.</a:t>
            </a:r>
          </a:p>
          <a:p>
            <a:pPr algn="just">
              <a:buNone/>
            </a:pPr>
            <a:endParaRPr lang="es-CL" sz="1800" dirty="0">
              <a:solidFill>
                <a:schemeClr val="tx1"/>
              </a:solidFill>
            </a:endParaRPr>
          </a:p>
          <a:p>
            <a:pPr algn="just"/>
            <a:r>
              <a:rPr lang="es-ES_tradnl" sz="1800" dirty="0">
                <a:solidFill>
                  <a:schemeClr val="tx1"/>
                </a:solidFill>
              </a:rPr>
              <a:t>Gozarán de fuero los </a:t>
            </a:r>
            <a:r>
              <a:rPr lang="es-ES_tradnl" sz="1800" u="sng" dirty="0">
                <a:solidFill>
                  <a:schemeClr val="tx1"/>
                </a:solidFill>
              </a:rPr>
              <a:t>trabajadores que se afilien a la organización sindical durante el proceso de negociación colectiva</a:t>
            </a:r>
            <a:r>
              <a:rPr lang="es-ES_tradnl" sz="1800" dirty="0">
                <a:solidFill>
                  <a:schemeClr val="tx1"/>
                </a:solidFill>
              </a:rPr>
              <a:t> a que se refiere el inciso anterior</a:t>
            </a:r>
            <a:r>
              <a:rPr lang="es-ES_tradnl" sz="1800" b="1" dirty="0">
                <a:solidFill>
                  <a:srgbClr val="FF0000"/>
                </a:solidFill>
              </a:rPr>
              <a:t>, a partir de la fecha en que se comunique la afiliación al empleador y hasta 30 días después de la suscripción del contrato colectivo</a:t>
            </a:r>
            <a:r>
              <a:rPr lang="es-ES_tradnl" sz="1800" dirty="0">
                <a:solidFill>
                  <a:schemeClr val="tx1"/>
                </a:solidFill>
              </a:rPr>
              <a:t> o de la notificación del fallo arbitral, en su caso. (Nuevo inciso). Relacionar con </a:t>
            </a:r>
            <a:r>
              <a:rPr lang="es-ES_tradnl" sz="1800" u="sng" dirty="0">
                <a:solidFill>
                  <a:schemeClr val="tx1"/>
                </a:solidFill>
              </a:rPr>
              <a:t>artículo 331</a:t>
            </a:r>
            <a:r>
              <a:rPr lang="es-ES_tradnl" sz="1800" dirty="0">
                <a:solidFill>
                  <a:schemeClr val="tx1"/>
                </a:solidFill>
              </a:rPr>
              <a:t>.</a:t>
            </a:r>
          </a:p>
          <a:p>
            <a:pPr algn="just">
              <a:buNone/>
            </a:pPr>
            <a:r>
              <a:rPr lang="es-ES_tradnl" sz="1800" dirty="0">
                <a:solidFill>
                  <a:schemeClr val="tx1"/>
                </a:solidFill>
              </a:rPr>
              <a:t>	</a:t>
            </a:r>
          </a:p>
          <a:p>
            <a:pPr algn="just"/>
            <a:r>
              <a:rPr lang="es-ES_tradnl" sz="1800" dirty="0">
                <a:solidFill>
                  <a:schemeClr val="tx1"/>
                </a:solidFill>
              </a:rPr>
              <a:t>No se requerirá solicitar el desafuero de aquellos trabajadores con contrato a </a:t>
            </a:r>
            <a:r>
              <a:rPr lang="es-ES_tradnl" sz="1800" b="1" u="sng" dirty="0">
                <a:solidFill>
                  <a:srgbClr val="FF0000"/>
                </a:solidFill>
              </a:rPr>
              <a:t>plazo fijo o por obra o faena</a:t>
            </a:r>
            <a:r>
              <a:rPr lang="es-ES_tradnl" sz="1800" dirty="0">
                <a:solidFill>
                  <a:schemeClr val="tx1"/>
                </a:solidFill>
              </a:rPr>
              <a:t>, cuando dicho plazo, obra o faena expirare dentro del período a que se refieren los incisos anteriores.</a:t>
            </a:r>
            <a:endParaRPr lang="es-CL" sz="1800" dirty="0">
              <a:solidFill>
                <a:schemeClr val="tx1"/>
              </a:solidFill>
            </a:endParaRPr>
          </a:p>
          <a:p>
            <a:pPr algn="just">
              <a:buNone/>
            </a:pPr>
            <a:endParaRPr lang="es-CL" dirty="0"/>
          </a:p>
          <a:p>
            <a:pPr algn="just">
              <a:buNone/>
            </a:pPr>
            <a:endParaRPr lang="es-MX" dirty="0">
              <a:solidFill>
                <a:schemeClr val="tx1"/>
              </a:solidFill>
            </a:endParaRPr>
          </a:p>
          <a:p>
            <a:pPr algn="just"/>
            <a:endParaRPr lang="es-CL" dirty="0">
              <a:solidFill>
                <a:schemeClr val="tx1"/>
              </a:solidFill>
            </a:endParaRPr>
          </a:p>
          <a:p>
            <a:pPr algn="just">
              <a:buNone/>
            </a:pPr>
            <a:endParaRPr lang="es-MX" dirty="0">
              <a:solidFill>
                <a:schemeClr val="tx1"/>
              </a:solidFill>
            </a:endParaRPr>
          </a:p>
          <a:p>
            <a:pPr algn="just">
              <a:buNone/>
            </a:pPr>
            <a:endParaRPr lang="es-MX" dirty="0">
              <a:solidFill>
                <a:schemeClr val="tx1"/>
              </a:solidFill>
            </a:endParaRPr>
          </a:p>
          <a:p>
            <a:pPr algn="just"/>
            <a:endParaRPr lang="es-MX" dirty="0">
              <a:solidFill>
                <a:schemeClr val="tx1"/>
              </a:solidFill>
            </a:endParaRPr>
          </a:p>
          <a:p>
            <a:pPr algn="just">
              <a:buNone/>
            </a:pPr>
            <a:r>
              <a:rPr lang="es-ES_tradnl" dirty="0"/>
              <a:t>	</a:t>
            </a:r>
            <a:endParaRPr lang="es-CL" dirty="0">
              <a:solidFill>
                <a:schemeClr val="tx1"/>
              </a:solidFill>
            </a:endParaRPr>
          </a:p>
          <a:p>
            <a:pPr algn="just">
              <a:buNone/>
            </a:pPr>
            <a:endParaRPr lang="es-CL" dirty="0"/>
          </a:p>
          <a:p>
            <a:pPr algn="just"/>
            <a:endParaRPr lang="es-CL" dirty="0"/>
          </a:p>
          <a:p>
            <a:pPr>
              <a:buNone/>
            </a:pPr>
            <a:endParaRPr lang="es-CL" dirty="0"/>
          </a:p>
        </p:txBody>
      </p:sp>
      <p:sp>
        <p:nvSpPr>
          <p:cNvPr id="4" name="3 Rectángulo redondeado"/>
          <p:cNvSpPr/>
          <p:nvPr/>
        </p:nvSpPr>
        <p:spPr>
          <a:xfrm>
            <a:off x="0" y="1006698"/>
            <a:ext cx="8137525" cy="4603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dirty="0"/>
          </a:p>
        </p:txBody>
      </p:sp>
    </p:spTree>
    <p:extLst>
      <p:ext uri="{BB962C8B-B14F-4D97-AF65-F5344CB8AC3E}">
        <p14:creationId xmlns:p14="http://schemas.microsoft.com/office/powerpoint/2010/main" val="2041665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b="1" dirty="0">
              <a:solidFill>
                <a:srgbClr val="FF0000"/>
              </a:solidFill>
            </a:endParaRPr>
          </a:p>
        </p:txBody>
      </p:sp>
      <p:sp>
        <p:nvSpPr>
          <p:cNvPr id="5" name="4 Marcador de contenido"/>
          <p:cNvSpPr>
            <a:spLocks noGrp="1"/>
          </p:cNvSpPr>
          <p:nvPr>
            <p:ph idx="1"/>
          </p:nvPr>
        </p:nvSpPr>
        <p:spPr>
          <a:xfrm>
            <a:off x="152400" y="1477962"/>
            <a:ext cx="8177213" cy="5047382"/>
          </a:xfrm>
        </p:spPr>
        <p:txBody>
          <a:bodyPr/>
          <a:lstStyle/>
          <a:p>
            <a:pPr algn="just"/>
            <a:r>
              <a:rPr lang="es-MX" sz="2400" b="1" dirty="0">
                <a:solidFill>
                  <a:schemeClr val="tx2"/>
                </a:solidFill>
              </a:rPr>
              <a:t>Beneficios y afiliación sindical </a:t>
            </a:r>
            <a:r>
              <a:rPr lang="es-MX" dirty="0">
                <a:solidFill>
                  <a:schemeClr val="tx1"/>
                </a:solidFill>
              </a:rPr>
              <a:t>(artículo 310). Nuevo artículo.</a:t>
            </a:r>
          </a:p>
          <a:p>
            <a:pPr algn="just">
              <a:buNone/>
            </a:pPr>
            <a:r>
              <a:rPr lang="es-MX" dirty="0">
                <a:solidFill>
                  <a:schemeClr val="tx1"/>
                </a:solidFill>
              </a:rPr>
              <a:t>	“</a:t>
            </a:r>
            <a:r>
              <a:rPr lang="es-ES_tradnl" dirty="0">
                <a:solidFill>
                  <a:schemeClr val="tx1"/>
                </a:solidFill>
              </a:rPr>
              <a:t>Los trabajadores se regirán por el instrumento colectivo suscrito entre su </a:t>
            </a:r>
            <a:r>
              <a:rPr lang="es-ES_tradnl" u="sng" dirty="0">
                <a:solidFill>
                  <a:schemeClr val="tx1"/>
                </a:solidFill>
              </a:rPr>
              <a:t>empleador</a:t>
            </a:r>
            <a:r>
              <a:rPr lang="es-ES_tradnl" dirty="0">
                <a:solidFill>
                  <a:schemeClr val="tx1"/>
                </a:solidFill>
              </a:rPr>
              <a:t> y </a:t>
            </a:r>
            <a:r>
              <a:rPr lang="es-ES_tradnl" u="sng" dirty="0">
                <a:solidFill>
                  <a:schemeClr val="tx1"/>
                </a:solidFill>
              </a:rPr>
              <a:t>la organización sindical</a:t>
            </a:r>
            <a:r>
              <a:rPr lang="es-ES_tradnl" dirty="0">
                <a:solidFill>
                  <a:schemeClr val="tx1"/>
                </a:solidFill>
              </a:rPr>
              <a:t> a la que se encuentren afiliados mientras este se encuentre vigente, accediendo a los beneficios en él contemplados.”</a:t>
            </a:r>
          </a:p>
          <a:p>
            <a:pPr algn="just">
              <a:buNone/>
            </a:pPr>
            <a:endParaRPr lang="es-ES_tradnl" dirty="0">
              <a:solidFill>
                <a:schemeClr val="tx1"/>
              </a:solidFill>
            </a:endParaRPr>
          </a:p>
          <a:p>
            <a:pPr algn="just"/>
            <a:r>
              <a:rPr lang="es-ES_tradnl" sz="2400" b="1" dirty="0">
                <a:solidFill>
                  <a:schemeClr val="tx2"/>
                </a:solidFill>
              </a:rPr>
              <a:t>Relación y efectos del instrumento colectivo con el contrato individual de trabajo y forma de modificación del instrumento colectivo </a:t>
            </a:r>
            <a:r>
              <a:rPr lang="es-ES_tradnl" dirty="0">
                <a:solidFill>
                  <a:schemeClr val="tx1"/>
                </a:solidFill>
              </a:rPr>
              <a:t>(artículo 311). </a:t>
            </a:r>
          </a:p>
          <a:p>
            <a:pPr algn="just">
              <a:buNone/>
            </a:pPr>
            <a:r>
              <a:rPr lang="es-ES_tradnl" dirty="0">
                <a:solidFill>
                  <a:schemeClr val="tx1"/>
                </a:solidFill>
              </a:rPr>
              <a:t>	“Las estipulaciones de un contrato individual de trabajo no podrán significar disminución de las remuneraciones, beneficios y derechos que correspondan al trabajador por aplicación del instrumento colectivo por el que esté regido.”</a:t>
            </a:r>
            <a:endParaRPr lang="es-CL" dirty="0">
              <a:solidFill>
                <a:schemeClr val="tx1"/>
              </a:solidFill>
            </a:endParaRPr>
          </a:p>
          <a:p>
            <a:pPr algn="just">
              <a:buNone/>
            </a:pPr>
            <a:endParaRPr lang="es-CL" dirty="0">
              <a:solidFill>
                <a:schemeClr val="tx1"/>
              </a:solidFill>
            </a:endParaRPr>
          </a:p>
          <a:p>
            <a:pPr algn="just">
              <a:buNone/>
            </a:pPr>
            <a:endParaRPr lang="es-CL" dirty="0">
              <a:solidFill>
                <a:schemeClr val="tx1"/>
              </a:solidFill>
            </a:endParaRPr>
          </a:p>
          <a:p>
            <a:pPr algn="just">
              <a:buNone/>
            </a:pPr>
            <a:endParaRPr lang="es-MX" dirty="0">
              <a:solidFill>
                <a:schemeClr val="tx1"/>
              </a:solidFill>
            </a:endParaRPr>
          </a:p>
          <a:p>
            <a:pPr algn="just">
              <a:buNone/>
            </a:pPr>
            <a:endParaRPr lang="es-MX" dirty="0">
              <a:solidFill>
                <a:schemeClr val="tx1"/>
              </a:solidFill>
            </a:endParaRPr>
          </a:p>
          <a:p>
            <a:pPr algn="just"/>
            <a:endParaRPr lang="es-MX" dirty="0">
              <a:solidFill>
                <a:schemeClr val="tx1"/>
              </a:solidFill>
            </a:endParaRPr>
          </a:p>
          <a:p>
            <a:pPr algn="just">
              <a:buNone/>
            </a:pPr>
            <a:r>
              <a:rPr lang="es-ES_tradnl" dirty="0"/>
              <a:t>	</a:t>
            </a:r>
            <a:endParaRPr lang="es-CL" dirty="0">
              <a:solidFill>
                <a:schemeClr val="tx1"/>
              </a:solidFill>
            </a:endParaRPr>
          </a:p>
          <a:p>
            <a:pPr algn="just">
              <a:buNone/>
            </a:pPr>
            <a:endParaRPr lang="es-CL" dirty="0"/>
          </a:p>
          <a:p>
            <a:pPr algn="just"/>
            <a:endParaRPr lang="es-CL" dirty="0"/>
          </a:p>
          <a:p>
            <a:pPr>
              <a:buNone/>
            </a:pPr>
            <a:endParaRPr lang="es-CL" dirty="0"/>
          </a:p>
        </p:txBody>
      </p:sp>
      <p:sp>
        <p:nvSpPr>
          <p:cNvPr id="4" name="3 Rectángulo redondeado"/>
          <p:cNvSpPr/>
          <p:nvPr/>
        </p:nvSpPr>
        <p:spPr>
          <a:xfrm>
            <a:off x="0" y="1006698"/>
            <a:ext cx="8137525" cy="4603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dirty="0"/>
          </a:p>
        </p:txBody>
      </p:sp>
    </p:spTree>
    <p:extLst>
      <p:ext uri="{BB962C8B-B14F-4D97-AF65-F5344CB8AC3E}">
        <p14:creationId xmlns:p14="http://schemas.microsoft.com/office/powerpoint/2010/main" val="2325096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b="1" dirty="0">
              <a:solidFill>
                <a:srgbClr val="FF0000"/>
              </a:solidFill>
            </a:endParaRPr>
          </a:p>
        </p:txBody>
      </p:sp>
      <p:sp>
        <p:nvSpPr>
          <p:cNvPr id="5" name="4 Marcador de contenido"/>
          <p:cNvSpPr>
            <a:spLocks noGrp="1"/>
          </p:cNvSpPr>
          <p:nvPr>
            <p:ph idx="1"/>
          </p:nvPr>
        </p:nvSpPr>
        <p:spPr>
          <a:xfrm>
            <a:off x="152400" y="1477962"/>
            <a:ext cx="8177213" cy="5047382"/>
          </a:xfrm>
        </p:spPr>
        <p:txBody>
          <a:bodyPr/>
          <a:lstStyle/>
          <a:p>
            <a:pPr algn="just">
              <a:buNone/>
            </a:pPr>
            <a:endParaRPr lang="es-ES_tradnl" dirty="0">
              <a:solidFill>
                <a:schemeClr val="tx1"/>
              </a:solidFill>
            </a:endParaRPr>
          </a:p>
          <a:p>
            <a:pPr algn="just">
              <a:buNone/>
            </a:pPr>
            <a:r>
              <a:rPr lang="es-ES_tradnl" dirty="0">
                <a:solidFill>
                  <a:schemeClr val="tx1"/>
                </a:solidFill>
              </a:rPr>
              <a:t>	“Las estipulaciones de los instrumentos colectivos reemplazarán en lo pertinente a las contenidas en los contratos individuales de los trabajadores que sean parte de aquellos.”</a:t>
            </a:r>
          </a:p>
          <a:p>
            <a:pPr algn="just">
              <a:buNone/>
            </a:pPr>
            <a:r>
              <a:rPr lang="es-ES_tradnl" dirty="0">
                <a:solidFill>
                  <a:schemeClr val="tx1"/>
                </a:solidFill>
              </a:rPr>
              <a:t>	“Las estipulaciones de un instrumento colectivo vigente sólo podrán modificarse mediante acuerdo entre el empleador y la o las organizaciones sindicales que lo hubieren suscrito.”</a:t>
            </a:r>
          </a:p>
          <a:p>
            <a:pPr algn="just">
              <a:buNone/>
            </a:pPr>
            <a:endParaRPr lang="es-ES_tradnl" dirty="0">
              <a:solidFill>
                <a:schemeClr val="tx1"/>
              </a:solidFill>
            </a:endParaRPr>
          </a:p>
          <a:p>
            <a:pPr algn="just"/>
            <a:r>
              <a:rPr lang="es-ES_tradnl" sz="2400" b="1" dirty="0">
                <a:solidFill>
                  <a:schemeClr val="tx2"/>
                </a:solidFill>
              </a:rPr>
              <a:t>Plazos y su cómputo </a:t>
            </a:r>
            <a:r>
              <a:rPr lang="es-ES_tradnl" dirty="0">
                <a:solidFill>
                  <a:schemeClr val="tx1"/>
                </a:solidFill>
              </a:rPr>
              <a:t>(artículo 312). Se precisa norma.</a:t>
            </a:r>
          </a:p>
          <a:p>
            <a:pPr algn="just">
              <a:buNone/>
            </a:pPr>
            <a:r>
              <a:rPr lang="es-ES_tradnl" dirty="0">
                <a:solidFill>
                  <a:schemeClr val="tx1"/>
                </a:solidFill>
              </a:rPr>
              <a:t>	“Todos los plazos establecidos en este Libro son de </a:t>
            </a:r>
            <a:r>
              <a:rPr lang="es-ES_tradnl" b="1" u="sng" dirty="0">
                <a:solidFill>
                  <a:srgbClr val="FF0000"/>
                </a:solidFill>
              </a:rPr>
              <a:t>días corridos</a:t>
            </a:r>
            <a:r>
              <a:rPr lang="es-ES_tradnl" b="1" dirty="0">
                <a:solidFill>
                  <a:srgbClr val="FF0000"/>
                </a:solidFill>
              </a:rPr>
              <a:t>, </a:t>
            </a:r>
            <a:r>
              <a:rPr lang="es-ES_tradnl" dirty="0">
                <a:solidFill>
                  <a:schemeClr val="tx1"/>
                </a:solidFill>
              </a:rPr>
              <a:t>salvo los previstos para la mediación obligatoria del artículo 351 (actuales buenos oficios).”</a:t>
            </a:r>
            <a:endParaRPr lang="es-CL" dirty="0">
              <a:solidFill>
                <a:schemeClr val="tx1"/>
              </a:solidFill>
            </a:endParaRPr>
          </a:p>
          <a:p>
            <a:pPr algn="just">
              <a:buNone/>
            </a:pPr>
            <a:r>
              <a:rPr lang="es-ES_tradnl" dirty="0">
                <a:solidFill>
                  <a:schemeClr val="tx1"/>
                </a:solidFill>
              </a:rPr>
              <a:t>	“Con todo, cuando un plazo venciere en día sábado, domingo o festivo, se entenderá prorrogado hasta el día hábil siguiente.” </a:t>
            </a:r>
            <a:r>
              <a:rPr lang="es-ES_tradnl" b="1" dirty="0">
                <a:solidFill>
                  <a:srgbClr val="FF0000"/>
                </a:solidFill>
              </a:rPr>
              <a:t>(incluso inicio huelga)</a:t>
            </a:r>
            <a:endParaRPr lang="es-CL" b="1" dirty="0">
              <a:solidFill>
                <a:srgbClr val="FF0000"/>
              </a:solidFill>
            </a:endParaRPr>
          </a:p>
          <a:p>
            <a:pPr algn="just">
              <a:buNone/>
            </a:pPr>
            <a:endParaRPr lang="es-CL" dirty="0">
              <a:solidFill>
                <a:schemeClr val="tx1"/>
              </a:solidFill>
            </a:endParaRPr>
          </a:p>
          <a:p>
            <a:pPr algn="just">
              <a:buNone/>
            </a:pPr>
            <a:endParaRPr lang="es-CL" dirty="0">
              <a:solidFill>
                <a:schemeClr val="tx1"/>
              </a:solidFill>
            </a:endParaRPr>
          </a:p>
          <a:p>
            <a:pPr algn="just">
              <a:buNone/>
            </a:pPr>
            <a:endParaRPr lang="es-CL" dirty="0">
              <a:solidFill>
                <a:schemeClr val="tx1"/>
              </a:solidFill>
            </a:endParaRPr>
          </a:p>
          <a:p>
            <a:pPr algn="just">
              <a:buNone/>
            </a:pPr>
            <a:endParaRPr lang="es-CL" dirty="0">
              <a:solidFill>
                <a:schemeClr val="tx1"/>
              </a:solidFill>
            </a:endParaRPr>
          </a:p>
          <a:p>
            <a:pPr algn="just">
              <a:buNone/>
            </a:pPr>
            <a:endParaRPr lang="es-MX" dirty="0">
              <a:solidFill>
                <a:schemeClr val="tx1"/>
              </a:solidFill>
            </a:endParaRPr>
          </a:p>
          <a:p>
            <a:pPr algn="just">
              <a:buNone/>
            </a:pPr>
            <a:endParaRPr lang="es-MX" dirty="0">
              <a:solidFill>
                <a:schemeClr val="tx1"/>
              </a:solidFill>
            </a:endParaRPr>
          </a:p>
          <a:p>
            <a:pPr algn="just"/>
            <a:endParaRPr lang="es-MX" dirty="0">
              <a:solidFill>
                <a:schemeClr val="tx1"/>
              </a:solidFill>
            </a:endParaRPr>
          </a:p>
          <a:p>
            <a:pPr algn="just">
              <a:buNone/>
            </a:pPr>
            <a:r>
              <a:rPr lang="es-ES_tradnl" dirty="0"/>
              <a:t>	</a:t>
            </a:r>
            <a:endParaRPr lang="es-CL" dirty="0">
              <a:solidFill>
                <a:schemeClr val="tx1"/>
              </a:solidFill>
            </a:endParaRPr>
          </a:p>
          <a:p>
            <a:pPr algn="just">
              <a:buNone/>
            </a:pPr>
            <a:endParaRPr lang="es-CL" dirty="0"/>
          </a:p>
          <a:p>
            <a:pPr algn="just"/>
            <a:endParaRPr lang="es-CL" dirty="0"/>
          </a:p>
          <a:p>
            <a:pPr>
              <a:buNone/>
            </a:pPr>
            <a:endParaRPr lang="es-CL" dirty="0"/>
          </a:p>
        </p:txBody>
      </p:sp>
      <p:sp>
        <p:nvSpPr>
          <p:cNvPr id="4" name="3 Rectángulo redondeado"/>
          <p:cNvSpPr/>
          <p:nvPr/>
        </p:nvSpPr>
        <p:spPr>
          <a:xfrm>
            <a:off x="0" y="1006698"/>
            <a:ext cx="8137525" cy="4603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dirty="0"/>
          </a:p>
        </p:txBody>
      </p:sp>
    </p:spTree>
    <p:extLst>
      <p:ext uri="{BB962C8B-B14F-4D97-AF65-F5344CB8AC3E}">
        <p14:creationId xmlns:p14="http://schemas.microsoft.com/office/powerpoint/2010/main" val="31658657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b="1" dirty="0">
              <a:solidFill>
                <a:srgbClr val="FF0000"/>
              </a:solidFill>
            </a:endParaRPr>
          </a:p>
        </p:txBody>
      </p:sp>
      <p:sp>
        <p:nvSpPr>
          <p:cNvPr id="5" name="4 Marcador de contenido"/>
          <p:cNvSpPr>
            <a:spLocks noGrp="1"/>
          </p:cNvSpPr>
          <p:nvPr>
            <p:ph idx="1"/>
          </p:nvPr>
        </p:nvSpPr>
        <p:spPr>
          <a:xfrm>
            <a:off x="152400" y="1477962"/>
            <a:ext cx="8177213" cy="5047382"/>
          </a:xfrm>
        </p:spPr>
        <p:txBody>
          <a:bodyPr/>
          <a:lstStyle/>
          <a:p>
            <a:pPr algn="just"/>
            <a:r>
              <a:rPr lang="es-MX" sz="2400" b="1" dirty="0">
                <a:solidFill>
                  <a:schemeClr val="tx2"/>
                </a:solidFill>
              </a:rPr>
              <a:t>Ministros de fe </a:t>
            </a:r>
            <a:r>
              <a:rPr lang="es-MX" dirty="0">
                <a:solidFill>
                  <a:schemeClr val="tx1"/>
                </a:solidFill>
              </a:rPr>
              <a:t>(artículo 313). </a:t>
            </a:r>
          </a:p>
          <a:p>
            <a:pPr algn="just">
              <a:buNone/>
            </a:pPr>
            <a:r>
              <a:rPr lang="es-MX" dirty="0">
                <a:solidFill>
                  <a:schemeClr val="tx1"/>
                </a:solidFill>
              </a:rPr>
              <a:t>	Se amplía a “</a:t>
            </a:r>
            <a:r>
              <a:rPr lang="es-ES_tradnl" dirty="0">
                <a:solidFill>
                  <a:schemeClr val="tx1"/>
                </a:solidFill>
              </a:rPr>
              <a:t>los secretarios municipales en localidades en que no existan otros ministros de fe disponibles.”</a:t>
            </a:r>
          </a:p>
          <a:p>
            <a:pPr algn="just">
              <a:buNone/>
            </a:pPr>
            <a:endParaRPr lang="es-ES_tradnl" dirty="0">
              <a:solidFill>
                <a:schemeClr val="tx1"/>
              </a:solidFill>
            </a:endParaRPr>
          </a:p>
          <a:p>
            <a:pPr algn="just"/>
            <a:r>
              <a:rPr lang="es-ES_tradnl" sz="2400" b="1" dirty="0">
                <a:solidFill>
                  <a:schemeClr val="tx2"/>
                </a:solidFill>
              </a:rPr>
              <a:t>Negociación no reglada </a:t>
            </a:r>
            <a:r>
              <a:rPr lang="es-ES_tradnl" dirty="0">
                <a:solidFill>
                  <a:schemeClr val="tx1"/>
                </a:solidFill>
              </a:rPr>
              <a:t>(artículo 314).</a:t>
            </a:r>
          </a:p>
          <a:p>
            <a:pPr algn="just">
              <a:buNone/>
            </a:pPr>
            <a:r>
              <a:rPr lang="es-ES_tradnl" dirty="0">
                <a:solidFill>
                  <a:schemeClr val="tx1"/>
                </a:solidFill>
              </a:rPr>
              <a:t>	“En cualquier momento y sin restricciones de ninguna naturaleza, podrán iniciarse entre uno o más empleadores y una o más </a:t>
            </a:r>
            <a:r>
              <a:rPr lang="es-ES_tradnl" b="1" u="sng" dirty="0">
                <a:solidFill>
                  <a:schemeClr val="tx1"/>
                </a:solidFill>
              </a:rPr>
              <a:t>organizaciones sindicales</a:t>
            </a:r>
            <a:r>
              <a:rPr lang="es-ES_tradnl" dirty="0">
                <a:solidFill>
                  <a:schemeClr val="tx1"/>
                </a:solidFill>
              </a:rPr>
              <a:t>, negociaciones voluntarias, directas y sin sujeción a normas de procedimiento, para convenir condiciones comunes de trabajo y remuneraciones, por un tiempo determinado.” </a:t>
            </a:r>
          </a:p>
          <a:p>
            <a:pPr algn="just">
              <a:buNone/>
            </a:pPr>
            <a:endParaRPr lang="es-ES_tradnl" dirty="0">
              <a:solidFill>
                <a:schemeClr val="tx1"/>
              </a:solidFill>
            </a:endParaRPr>
          </a:p>
          <a:p>
            <a:pPr algn="just"/>
            <a:r>
              <a:rPr lang="es-ES_tradnl" b="1" dirty="0">
                <a:solidFill>
                  <a:schemeClr val="tx2"/>
                </a:solidFill>
              </a:rPr>
              <a:t>Se eliminó Negociación </a:t>
            </a:r>
            <a:r>
              <a:rPr lang="es-ES_tradnl" b="1" dirty="0" err="1">
                <a:solidFill>
                  <a:schemeClr val="tx2"/>
                </a:solidFill>
              </a:rPr>
              <a:t>semi</a:t>
            </a:r>
            <a:r>
              <a:rPr lang="es-ES_tradnl" b="1" dirty="0">
                <a:solidFill>
                  <a:schemeClr val="tx2"/>
                </a:solidFill>
              </a:rPr>
              <a:t>-reglada por fallo del Tribunal Constitucional</a:t>
            </a:r>
            <a:r>
              <a:rPr lang="es-ES_tradnl" dirty="0">
                <a:solidFill>
                  <a:schemeClr val="tx1"/>
                </a:solidFill>
              </a:rPr>
              <a:t>. En el proyecto era artículo 315.</a:t>
            </a:r>
          </a:p>
          <a:p>
            <a:pPr algn="just">
              <a:buNone/>
            </a:pPr>
            <a:endParaRPr lang="es-ES_tradnl" dirty="0">
              <a:solidFill>
                <a:schemeClr val="tx1"/>
              </a:solidFill>
            </a:endParaRPr>
          </a:p>
          <a:p>
            <a:pPr algn="just">
              <a:buNone/>
            </a:pPr>
            <a:endParaRPr lang="es-CL" dirty="0">
              <a:solidFill>
                <a:schemeClr val="tx1"/>
              </a:solidFill>
            </a:endParaRPr>
          </a:p>
          <a:p>
            <a:pPr algn="just">
              <a:buNone/>
            </a:pPr>
            <a:endParaRPr lang="es-CL" dirty="0">
              <a:solidFill>
                <a:schemeClr val="tx1"/>
              </a:solidFill>
            </a:endParaRPr>
          </a:p>
          <a:p>
            <a:pPr algn="just">
              <a:buNone/>
            </a:pPr>
            <a:endParaRPr lang="es-MX" dirty="0">
              <a:solidFill>
                <a:schemeClr val="tx1"/>
              </a:solidFill>
            </a:endParaRPr>
          </a:p>
          <a:p>
            <a:pPr algn="just">
              <a:buNone/>
            </a:pPr>
            <a:r>
              <a:rPr lang="es-MX" dirty="0">
                <a:solidFill>
                  <a:schemeClr val="tx1"/>
                </a:solidFill>
              </a:rPr>
              <a:t>	</a:t>
            </a:r>
          </a:p>
          <a:p>
            <a:pPr algn="just">
              <a:buNone/>
            </a:pPr>
            <a:r>
              <a:rPr lang="es-MX" dirty="0">
                <a:solidFill>
                  <a:schemeClr val="tx1"/>
                </a:solidFill>
              </a:rPr>
              <a:t>	</a:t>
            </a:r>
            <a:endParaRPr lang="es-CL" dirty="0">
              <a:solidFill>
                <a:schemeClr val="tx1"/>
              </a:solidFill>
            </a:endParaRPr>
          </a:p>
          <a:p>
            <a:pPr algn="just">
              <a:buNone/>
            </a:pPr>
            <a:endParaRPr lang="es-CL" dirty="0">
              <a:solidFill>
                <a:schemeClr val="tx1"/>
              </a:solidFill>
            </a:endParaRPr>
          </a:p>
          <a:p>
            <a:pPr algn="just">
              <a:buNone/>
            </a:pPr>
            <a:endParaRPr lang="es-MX" dirty="0">
              <a:solidFill>
                <a:schemeClr val="tx1"/>
              </a:solidFill>
            </a:endParaRPr>
          </a:p>
          <a:p>
            <a:pPr algn="just">
              <a:buNone/>
            </a:pPr>
            <a:endParaRPr lang="es-MX" dirty="0">
              <a:solidFill>
                <a:schemeClr val="tx1"/>
              </a:solidFill>
            </a:endParaRPr>
          </a:p>
          <a:p>
            <a:pPr algn="just"/>
            <a:endParaRPr lang="es-MX" dirty="0">
              <a:solidFill>
                <a:schemeClr val="tx1"/>
              </a:solidFill>
            </a:endParaRPr>
          </a:p>
          <a:p>
            <a:pPr algn="just">
              <a:buNone/>
            </a:pPr>
            <a:r>
              <a:rPr lang="es-ES_tradnl" dirty="0"/>
              <a:t>	</a:t>
            </a:r>
            <a:endParaRPr lang="es-CL" dirty="0">
              <a:solidFill>
                <a:schemeClr val="tx1"/>
              </a:solidFill>
            </a:endParaRPr>
          </a:p>
          <a:p>
            <a:pPr algn="just">
              <a:buNone/>
            </a:pPr>
            <a:endParaRPr lang="es-CL" dirty="0"/>
          </a:p>
          <a:p>
            <a:pPr algn="just"/>
            <a:endParaRPr lang="es-CL" dirty="0"/>
          </a:p>
          <a:p>
            <a:pPr>
              <a:buNone/>
            </a:pPr>
            <a:endParaRPr lang="es-CL" dirty="0"/>
          </a:p>
        </p:txBody>
      </p:sp>
      <p:sp>
        <p:nvSpPr>
          <p:cNvPr id="4" name="3 Rectángulo redondeado"/>
          <p:cNvSpPr/>
          <p:nvPr/>
        </p:nvSpPr>
        <p:spPr>
          <a:xfrm>
            <a:off x="0" y="1006698"/>
            <a:ext cx="8137525" cy="4603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dirty="0"/>
          </a:p>
        </p:txBody>
      </p:sp>
    </p:spTree>
    <p:extLst>
      <p:ext uri="{BB962C8B-B14F-4D97-AF65-F5344CB8AC3E}">
        <p14:creationId xmlns:p14="http://schemas.microsoft.com/office/powerpoint/2010/main" val="898679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dirty="0"/>
          </a:p>
        </p:txBody>
      </p:sp>
      <p:sp>
        <p:nvSpPr>
          <p:cNvPr id="3" name="Marcador de contenido 2"/>
          <p:cNvSpPr>
            <a:spLocks noGrp="1"/>
          </p:cNvSpPr>
          <p:nvPr>
            <p:ph idx="1"/>
          </p:nvPr>
        </p:nvSpPr>
        <p:spPr/>
        <p:txBody>
          <a:bodyPr/>
          <a:lstStyle/>
          <a:p>
            <a:endParaRPr lang="es-CL" dirty="0"/>
          </a:p>
          <a:p>
            <a:endParaRPr lang="es-CL" dirty="0"/>
          </a:p>
          <a:p>
            <a:pPr marL="0" indent="0" algn="ctr">
              <a:buNone/>
            </a:pPr>
            <a:r>
              <a:rPr lang="es-CL" sz="5400" b="1" dirty="0">
                <a:latin typeface="Verdana" panose="020B0604030504040204" pitchFamily="34" charset="0"/>
                <a:ea typeface="Verdana" panose="020B0604030504040204" pitchFamily="34" charset="0"/>
                <a:cs typeface="Verdana" panose="020B0604030504040204" pitchFamily="34" charset="0"/>
              </a:rPr>
              <a:t>EQUIDAD DE GENERO</a:t>
            </a:r>
          </a:p>
        </p:txBody>
      </p:sp>
    </p:spTree>
    <p:extLst>
      <p:ext uri="{BB962C8B-B14F-4D97-AF65-F5344CB8AC3E}">
        <p14:creationId xmlns:p14="http://schemas.microsoft.com/office/powerpoint/2010/main" val="23075570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dirty="0"/>
          </a:p>
        </p:txBody>
      </p:sp>
      <p:sp>
        <p:nvSpPr>
          <p:cNvPr id="3" name="Marcador de contenido 2"/>
          <p:cNvSpPr>
            <a:spLocks noGrp="1"/>
          </p:cNvSpPr>
          <p:nvPr>
            <p:ph idx="1"/>
          </p:nvPr>
        </p:nvSpPr>
        <p:spPr/>
        <p:txBody>
          <a:bodyPr/>
          <a:lstStyle/>
          <a:p>
            <a:endParaRPr lang="es-CL" dirty="0"/>
          </a:p>
        </p:txBody>
      </p:sp>
      <p:sp>
        <p:nvSpPr>
          <p:cNvPr id="4" name="Elipse 3"/>
          <p:cNvSpPr/>
          <p:nvPr/>
        </p:nvSpPr>
        <p:spPr>
          <a:xfrm>
            <a:off x="755576" y="2348880"/>
            <a:ext cx="2736304" cy="324036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800" dirty="0">
                <a:latin typeface="Verdana" panose="020B0604030504040204" pitchFamily="34" charset="0"/>
                <a:ea typeface="Verdana" panose="020B0604030504040204" pitchFamily="34" charset="0"/>
                <a:cs typeface="Verdana" panose="020B0604030504040204" pitchFamily="34" charset="0"/>
              </a:rPr>
              <a:t>NORMA DE GENERO</a:t>
            </a:r>
          </a:p>
          <a:p>
            <a:pPr algn="ctr"/>
            <a:r>
              <a:rPr lang="es-CL" sz="2800" dirty="0">
                <a:latin typeface="Verdana" panose="020B0604030504040204" pitchFamily="34" charset="0"/>
                <a:ea typeface="Verdana" panose="020B0604030504040204" pitchFamily="34" charset="0"/>
                <a:cs typeface="Verdana" panose="020B0604030504040204" pitchFamily="34" charset="0"/>
              </a:rPr>
              <a:t>Art. 231</a:t>
            </a:r>
          </a:p>
        </p:txBody>
      </p:sp>
      <p:sp>
        <p:nvSpPr>
          <p:cNvPr id="5" name="Rectángulo 4"/>
          <p:cNvSpPr/>
          <p:nvPr/>
        </p:nvSpPr>
        <p:spPr>
          <a:xfrm>
            <a:off x="4211960" y="2060848"/>
            <a:ext cx="36004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Se garantiza representación de mujeres en directorios sindicales, mediante regla de cuota 1/3 </a:t>
            </a:r>
          </a:p>
        </p:txBody>
      </p:sp>
      <p:sp>
        <p:nvSpPr>
          <p:cNvPr id="6" name="Rectángulo 5"/>
          <p:cNvSpPr/>
          <p:nvPr/>
        </p:nvSpPr>
        <p:spPr>
          <a:xfrm>
            <a:off x="4211960" y="4077072"/>
            <a:ext cx="3744416" cy="16561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Art. 6° transitorio 20.940</a:t>
            </a:r>
          </a:p>
          <a:p>
            <a:pPr algn="ctr"/>
            <a:endParaRPr lang="es-CL" dirty="0"/>
          </a:p>
          <a:p>
            <a:pPr algn="ctr"/>
            <a:r>
              <a:rPr lang="es-CL" dirty="0"/>
              <a:t>Plazo de 1 año desde fecha entrada vigencia ley para que organizaciones sindicales vigentes a dicha fecha adecuen sus estatutos</a:t>
            </a:r>
          </a:p>
        </p:txBody>
      </p:sp>
    </p:spTree>
    <p:extLst>
      <p:ext uri="{BB962C8B-B14F-4D97-AF65-F5344CB8AC3E}">
        <p14:creationId xmlns:p14="http://schemas.microsoft.com/office/powerpoint/2010/main" val="3639921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49301" y="1113514"/>
            <a:ext cx="2705957" cy="923330"/>
          </a:xfrm>
          <a:prstGeom prst="rect">
            <a:avLst/>
          </a:prstGeom>
          <a:noFill/>
        </p:spPr>
        <p:txBody>
          <a:bodyPr wrap="square" rtlCol="0">
            <a:spAutoFit/>
          </a:bodyPr>
          <a:lstStyle/>
          <a:p>
            <a:r>
              <a:rPr lang="es-ES" dirty="0">
                <a:solidFill>
                  <a:srgbClr val="005082"/>
                </a:solidFill>
                <a:latin typeface="Calibri Light" charset="0"/>
                <a:ea typeface="Calibri Light" charset="0"/>
                <a:cs typeface="Calibri Light" charset="0"/>
              </a:rPr>
              <a:t>¿Qué tipo de trabajadores no pueden negociar colectivamente?</a:t>
            </a:r>
            <a:endParaRPr lang="es-ES_tradnl" dirty="0">
              <a:solidFill>
                <a:srgbClr val="005082"/>
              </a:solidFill>
              <a:latin typeface="Calibri Light" charset="0"/>
              <a:ea typeface="Calibri Light" charset="0"/>
              <a:cs typeface="Calibri Light" charset="0"/>
            </a:endParaRPr>
          </a:p>
        </p:txBody>
      </p:sp>
      <p:sp>
        <p:nvSpPr>
          <p:cNvPr id="15" name="Rectángulo 14"/>
          <p:cNvSpPr/>
          <p:nvPr/>
        </p:nvSpPr>
        <p:spPr>
          <a:xfrm>
            <a:off x="3486844" y="5906250"/>
            <a:ext cx="945000" cy="945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4431844" y="5906250"/>
            <a:ext cx="1004252" cy="945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Lágrima 4"/>
          <p:cNvSpPr/>
          <p:nvPr/>
        </p:nvSpPr>
        <p:spPr>
          <a:xfrm>
            <a:off x="317456" y="1170539"/>
            <a:ext cx="165477" cy="165477"/>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3" name="Lágrima 42"/>
          <p:cNvSpPr/>
          <p:nvPr/>
        </p:nvSpPr>
        <p:spPr>
          <a:xfrm>
            <a:off x="509270" y="1170539"/>
            <a:ext cx="165477" cy="165477"/>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4" name="Lágrima 43"/>
          <p:cNvSpPr/>
          <p:nvPr/>
        </p:nvSpPr>
        <p:spPr>
          <a:xfrm>
            <a:off x="701085" y="1170539"/>
            <a:ext cx="165477" cy="165477"/>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CuadroTexto 7"/>
          <p:cNvSpPr txBox="1"/>
          <p:nvPr/>
        </p:nvSpPr>
        <p:spPr>
          <a:xfrm>
            <a:off x="1851070" y="2001073"/>
            <a:ext cx="397866" cy="553998"/>
          </a:xfrm>
          <a:prstGeom prst="rect">
            <a:avLst/>
          </a:prstGeom>
          <a:noFill/>
        </p:spPr>
        <p:txBody>
          <a:bodyPr wrap="none" rtlCol="0">
            <a:spAutoFit/>
          </a:bodyPr>
          <a:lstStyle/>
          <a:p>
            <a:r>
              <a:rPr lang="es-ES_tradnl" sz="3000" b="1" dirty="0">
                <a:solidFill>
                  <a:schemeClr val="bg1"/>
                </a:solidFill>
              </a:rPr>
              <a:t>1</a:t>
            </a:r>
          </a:p>
        </p:txBody>
      </p:sp>
      <p:grpSp>
        <p:nvGrpSpPr>
          <p:cNvPr id="6" name="Agrupar 5"/>
          <p:cNvGrpSpPr/>
          <p:nvPr/>
        </p:nvGrpSpPr>
        <p:grpSpPr>
          <a:xfrm>
            <a:off x="914309" y="3131047"/>
            <a:ext cx="3198747" cy="3183565"/>
            <a:chOff x="7693278" y="1443717"/>
            <a:chExt cx="4264996" cy="4244753"/>
          </a:xfrm>
        </p:grpSpPr>
        <p:sp>
          <p:nvSpPr>
            <p:cNvPr id="37" name="Rectángulo 36"/>
            <p:cNvSpPr/>
            <p:nvPr/>
          </p:nvSpPr>
          <p:spPr>
            <a:xfrm>
              <a:off x="7693278" y="1775782"/>
              <a:ext cx="4264996" cy="2852779"/>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8" name="Lágrima 37"/>
            <p:cNvSpPr>
              <a:spLocks noChangeAspect="1"/>
            </p:cNvSpPr>
            <p:nvPr/>
          </p:nvSpPr>
          <p:spPr>
            <a:xfrm rot="8100000">
              <a:off x="9390027" y="1443717"/>
              <a:ext cx="870646" cy="870646"/>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9" name="CuadroTexto 38"/>
            <p:cNvSpPr txBox="1"/>
            <p:nvPr/>
          </p:nvSpPr>
          <p:spPr>
            <a:xfrm>
              <a:off x="9603174" y="1525097"/>
              <a:ext cx="530488" cy="738664"/>
            </a:xfrm>
            <a:prstGeom prst="rect">
              <a:avLst/>
            </a:prstGeom>
            <a:noFill/>
          </p:spPr>
          <p:txBody>
            <a:bodyPr wrap="none" rtlCol="0">
              <a:spAutoFit/>
            </a:bodyPr>
            <a:lstStyle/>
            <a:p>
              <a:r>
                <a:rPr lang="es-ES_tradnl" sz="3000" b="1" dirty="0">
                  <a:solidFill>
                    <a:schemeClr val="bg1"/>
                  </a:solidFill>
                </a:rPr>
                <a:t>1</a:t>
              </a:r>
            </a:p>
          </p:txBody>
        </p:sp>
        <p:sp>
          <p:nvSpPr>
            <p:cNvPr id="40" name="CuadroTexto 39"/>
            <p:cNvSpPr txBox="1"/>
            <p:nvPr/>
          </p:nvSpPr>
          <p:spPr>
            <a:xfrm>
              <a:off x="7853295" y="2610705"/>
              <a:ext cx="3907015" cy="3077765"/>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En la </a:t>
              </a:r>
              <a:r>
                <a:rPr lang="es-CL" b="1" dirty="0">
                  <a:solidFill>
                    <a:srgbClr val="FF0000"/>
                  </a:solidFill>
                  <a:latin typeface="Calibri Light" charset="0"/>
                  <a:ea typeface="Calibri Light" charset="0"/>
                  <a:cs typeface="Calibri Light" charset="0"/>
                </a:rPr>
                <a:t>gran y mediana empresa</a:t>
              </a:r>
              <a:r>
                <a:rPr lang="es-CL" dirty="0">
                  <a:solidFill>
                    <a:srgbClr val="556F79"/>
                  </a:solidFill>
                  <a:latin typeface="Calibri Light" charset="0"/>
                  <a:ea typeface="Calibri Light" charset="0"/>
                  <a:cs typeface="Calibri Light" charset="0"/>
                </a:rPr>
                <a:t>, los trabajadores que tengan facultades de representación del empleador y estén dotados de facultades generales de administración, tales como gerentes y subgerentes. </a:t>
              </a:r>
            </a:p>
          </p:txBody>
        </p:sp>
      </p:grpSp>
      <p:grpSp>
        <p:nvGrpSpPr>
          <p:cNvPr id="45" name="Agrupar 44"/>
          <p:cNvGrpSpPr/>
          <p:nvPr/>
        </p:nvGrpSpPr>
        <p:grpSpPr>
          <a:xfrm>
            <a:off x="5068431" y="3131047"/>
            <a:ext cx="3198747" cy="2388633"/>
            <a:chOff x="7693278" y="1443717"/>
            <a:chExt cx="4264996" cy="3184844"/>
          </a:xfrm>
        </p:grpSpPr>
        <p:sp>
          <p:nvSpPr>
            <p:cNvPr id="46" name="Rectángulo 45"/>
            <p:cNvSpPr/>
            <p:nvPr/>
          </p:nvSpPr>
          <p:spPr>
            <a:xfrm>
              <a:off x="7693278" y="1775782"/>
              <a:ext cx="4264996" cy="2852779"/>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7" name="Lágrima 46"/>
            <p:cNvSpPr>
              <a:spLocks noChangeAspect="1"/>
            </p:cNvSpPr>
            <p:nvPr/>
          </p:nvSpPr>
          <p:spPr>
            <a:xfrm rot="8100000">
              <a:off x="9390027" y="1443717"/>
              <a:ext cx="870646" cy="870646"/>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8" name="CuadroTexto 47"/>
            <p:cNvSpPr txBox="1"/>
            <p:nvPr/>
          </p:nvSpPr>
          <p:spPr>
            <a:xfrm>
              <a:off x="9603174" y="1525097"/>
              <a:ext cx="530488" cy="738664"/>
            </a:xfrm>
            <a:prstGeom prst="rect">
              <a:avLst/>
            </a:prstGeom>
            <a:noFill/>
          </p:spPr>
          <p:txBody>
            <a:bodyPr wrap="none" rtlCol="0">
              <a:spAutoFit/>
            </a:bodyPr>
            <a:lstStyle/>
            <a:p>
              <a:r>
                <a:rPr lang="es-ES_tradnl" sz="3000" b="1" dirty="0">
                  <a:solidFill>
                    <a:schemeClr val="bg1"/>
                  </a:solidFill>
                </a:rPr>
                <a:t>2</a:t>
              </a:r>
            </a:p>
          </p:txBody>
        </p:sp>
        <p:sp>
          <p:nvSpPr>
            <p:cNvPr id="49" name="CuadroTexto 48"/>
            <p:cNvSpPr txBox="1"/>
            <p:nvPr/>
          </p:nvSpPr>
          <p:spPr>
            <a:xfrm>
              <a:off x="7853295" y="2610705"/>
              <a:ext cx="3907015" cy="1969771"/>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En la </a:t>
              </a:r>
              <a:r>
                <a:rPr lang="es-CL" b="1" dirty="0">
                  <a:solidFill>
                    <a:srgbClr val="FF0000"/>
                  </a:solidFill>
                  <a:latin typeface="Calibri Light" charset="0"/>
                  <a:ea typeface="Calibri Light" charset="0"/>
                  <a:cs typeface="Calibri Light" charset="0"/>
                </a:rPr>
                <a:t>micro y pequeña empresa </a:t>
              </a:r>
              <a:r>
                <a:rPr lang="es-CL" dirty="0">
                  <a:solidFill>
                    <a:srgbClr val="556F79"/>
                  </a:solidFill>
                  <a:latin typeface="Calibri Light" charset="0"/>
                  <a:ea typeface="Calibri Light" charset="0"/>
                  <a:cs typeface="Calibri Light" charset="0"/>
                </a:rPr>
                <a:t>esta prohibición se aplicará también al personal de confianza que ejerza cargos superiores de mando.</a:t>
              </a:r>
            </a:p>
          </p:txBody>
        </p:sp>
      </p:grpSp>
      <p:sp>
        <p:nvSpPr>
          <p:cNvPr id="50" name="Rectángulo 49"/>
          <p:cNvSpPr/>
          <p:nvPr/>
        </p:nvSpPr>
        <p:spPr>
          <a:xfrm>
            <a:off x="3357230" y="1947977"/>
            <a:ext cx="2429540" cy="457626"/>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1" name="CuadroTexto 50"/>
          <p:cNvSpPr txBox="1"/>
          <p:nvPr/>
        </p:nvSpPr>
        <p:spPr>
          <a:xfrm>
            <a:off x="3447656" y="2038290"/>
            <a:ext cx="2248688" cy="646331"/>
          </a:xfrm>
          <a:prstGeom prst="rect">
            <a:avLst/>
          </a:prstGeom>
          <a:noFill/>
        </p:spPr>
        <p:txBody>
          <a:bodyPr wrap="square" rtlCol="0">
            <a:spAutoFit/>
          </a:bodyPr>
          <a:lstStyle/>
          <a:p>
            <a:r>
              <a:rPr lang="es-CL" dirty="0">
                <a:solidFill>
                  <a:srgbClr val="556F79"/>
                </a:solidFill>
                <a:latin typeface="Calibri Light" charset="0"/>
                <a:ea typeface="Calibri Light" charset="0"/>
                <a:cs typeface="Calibri Light" charset="0"/>
              </a:rPr>
              <a:t>Todos pueden negociar, salvo:</a:t>
            </a:r>
          </a:p>
        </p:txBody>
      </p:sp>
      <p:pic>
        <p:nvPicPr>
          <p:cNvPr id="11" name="Imagen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4316" y="1560471"/>
            <a:ext cx="532055" cy="1412118"/>
          </a:xfrm>
          <a:prstGeom prst="rect">
            <a:avLst/>
          </a:prstGeom>
        </p:spPr>
      </p:pic>
      <p:pic>
        <p:nvPicPr>
          <p:cNvPr id="12" name="Imagen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7227" y="1612502"/>
            <a:ext cx="404501" cy="1299204"/>
          </a:xfrm>
          <a:prstGeom prst="rect">
            <a:avLst/>
          </a:prstGeom>
        </p:spPr>
      </p:pic>
      <p:grpSp>
        <p:nvGrpSpPr>
          <p:cNvPr id="53" name="Agrupar 52"/>
          <p:cNvGrpSpPr/>
          <p:nvPr/>
        </p:nvGrpSpPr>
        <p:grpSpPr>
          <a:xfrm>
            <a:off x="5188444" y="1074010"/>
            <a:ext cx="3326805" cy="408836"/>
            <a:chOff x="7860128" y="289013"/>
            <a:chExt cx="3493537" cy="545115"/>
          </a:xfrm>
        </p:grpSpPr>
        <p:sp>
          <p:nvSpPr>
            <p:cNvPr id="54" name="Pentágono 53"/>
            <p:cNvSpPr/>
            <p:nvPr/>
          </p:nvSpPr>
          <p:spPr>
            <a:xfrm rot="10800000">
              <a:off x="8682087" y="289013"/>
              <a:ext cx="2671578" cy="474676"/>
            </a:xfrm>
            <a:prstGeom prst="homePlate">
              <a:avLst/>
            </a:prstGeom>
            <a:solidFill>
              <a:srgbClr val="97C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5" name="CuadroTexto 54"/>
            <p:cNvSpPr txBox="1"/>
            <p:nvPr/>
          </p:nvSpPr>
          <p:spPr>
            <a:xfrm>
              <a:off x="7860128" y="341685"/>
              <a:ext cx="3335481" cy="492443"/>
            </a:xfrm>
            <a:prstGeom prst="rect">
              <a:avLst/>
            </a:prstGeom>
            <a:noFill/>
          </p:spPr>
          <p:txBody>
            <a:bodyPr wrap="square" rtlCol="0">
              <a:spAutoFit/>
            </a:bodyPr>
            <a:lstStyle/>
            <a:p>
              <a:pPr algn="r"/>
              <a:r>
                <a:rPr lang="es-ES" b="1" dirty="0">
                  <a:solidFill>
                    <a:schemeClr val="bg1"/>
                  </a:solidFill>
                  <a:latin typeface="+mj-lt"/>
                  <a:ea typeface="Calibri" charset="0"/>
                  <a:cs typeface="Calibri" charset="0"/>
                </a:rPr>
                <a:t>CON LA NUEVA LEY</a:t>
              </a:r>
            </a:p>
          </p:txBody>
        </p:sp>
      </p:grpSp>
      <p:sp>
        <p:nvSpPr>
          <p:cNvPr id="59" name="Elipse 58"/>
          <p:cNvSpPr/>
          <p:nvPr/>
        </p:nvSpPr>
        <p:spPr>
          <a:xfrm>
            <a:off x="8397548" y="5519680"/>
            <a:ext cx="276999" cy="276999"/>
          </a:xfrm>
          <a:prstGeom prst="ellipse">
            <a:avLst/>
          </a:prstGeom>
          <a:no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0" name="CuadroTexto 59"/>
          <p:cNvSpPr txBox="1"/>
          <p:nvPr/>
        </p:nvSpPr>
        <p:spPr>
          <a:xfrm>
            <a:off x="8406044" y="5542763"/>
            <a:ext cx="260008" cy="253916"/>
          </a:xfrm>
          <a:prstGeom prst="rect">
            <a:avLst/>
          </a:prstGeom>
          <a:noFill/>
        </p:spPr>
        <p:txBody>
          <a:bodyPr wrap="none" rtlCol="0">
            <a:spAutoFit/>
          </a:bodyPr>
          <a:lstStyle/>
          <a:p>
            <a:pPr algn="ctr"/>
            <a:r>
              <a:rPr lang="es-ES_tradnl" sz="1050" b="1" dirty="0">
                <a:solidFill>
                  <a:srgbClr val="1979BA"/>
                </a:solidFill>
                <a:latin typeface="gobCL" charset="0"/>
                <a:ea typeface="gobCL" charset="0"/>
                <a:cs typeface="gobCL" charset="0"/>
              </a:rPr>
              <a:t>4</a:t>
            </a:r>
          </a:p>
        </p:txBody>
      </p:sp>
    </p:spTree>
    <p:extLst>
      <p:ext uri="{BB962C8B-B14F-4D97-AF65-F5344CB8AC3E}">
        <p14:creationId xmlns:p14="http://schemas.microsoft.com/office/powerpoint/2010/main" val="31733079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rPr>
              <a:t>DRT PONIENTE</a:t>
            </a:r>
            <a:br>
              <a:rPr lang="es-ES_tradnl" b="1" dirty="0">
                <a:solidFill>
                  <a:srgbClr val="FF0000"/>
                </a:solidFill>
              </a:rPr>
            </a:br>
            <a:r>
              <a:rPr lang="es-ES_tradnl" b="1" dirty="0">
                <a:solidFill>
                  <a:srgbClr val="FF0000"/>
                </a:solidFill>
              </a:rPr>
              <a:t>Coordinación de RR.LL</a:t>
            </a:r>
            <a:endParaRPr lang="es-CL" dirty="0"/>
          </a:p>
        </p:txBody>
      </p:sp>
      <p:sp>
        <p:nvSpPr>
          <p:cNvPr id="3" name="Marcador de contenido 2"/>
          <p:cNvSpPr>
            <a:spLocks noGrp="1"/>
          </p:cNvSpPr>
          <p:nvPr>
            <p:ph idx="1"/>
          </p:nvPr>
        </p:nvSpPr>
        <p:spPr>
          <a:xfrm>
            <a:off x="152400" y="1700807"/>
            <a:ext cx="8164513" cy="4303117"/>
          </a:xfrm>
        </p:spPr>
        <p:txBody>
          <a:bodyPr/>
          <a:lstStyle/>
          <a:p>
            <a:pPr algn="just"/>
            <a:r>
              <a:rPr lang="es-CL" sz="2800" dirty="0"/>
              <a:t>El </a:t>
            </a:r>
            <a:r>
              <a:rPr lang="es-CL" sz="2800" b="1" dirty="0">
                <a:solidFill>
                  <a:srgbClr val="FF0000"/>
                </a:solidFill>
              </a:rPr>
              <a:t>estatuto </a:t>
            </a:r>
            <a:r>
              <a:rPr lang="es-CL" sz="2800" dirty="0"/>
              <a:t>deberá incorporar un mecanismo destinado a resguardar que el directorio esté integrado por directoras en una </a:t>
            </a:r>
            <a:r>
              <a:rPr lang="es-CL" sz="2800" b="1" dirty="0">
                <a:solidFill>
                  <a:srgbClr val="FF0000"/>
                </a:solidFill>
              </a:rPr>
              <a:t>proporción no inferior a un tercio del total de sus integrantes con derecho al fuero</a:t>
            </a:r>
            <a:r>
              <a:rPr lang="es-CL" sz="2800" dirty="0"/>
              <a:t> y a las demás prerrogativas que establece este Código, o por la proporción de directoras que corresponda al porcentaje de afiliación de trabajadoras en el total de afiliados, en el caso de ser menor.</a:t>
            </a:r>
            <a:endParaRPr lang="es-CL"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19071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a:t>Artículo 330.-</a:t>
            </a:r>
            <a:endParaRPr lang="es-CL" dirty="0"/>
          </a:p>
        </p:txBody>
      </p:sp>
      <p:sp>
        <p:nvSpPr>
          <p:cNvPr id="3" name="Marcador de contenido 2"/>
          <p:cNvSpPr>
            <a:spLocks noGrp="1"/>
          </p:cNvSpPr>
          <p:nvPr>
            <p:ph idx="1"/>
          </p:nvPr>
        </p:nvSpPr>
        <p:spPr>
          <a:xfrm>
            <a:off x="540048" y="1412776"/>
            <a:ext cx="7776865" cy="5167213"/>
          </a:xfrm>
        </p:spPr>
        <p:txBody>
          <a:bodyPr/>
          <a:lstStyle/>
          <a:p>
            <a:pPr algn="just"/>
            <a:r>
              <a:rPr lang="es-CL" sz="2400" dirty="0"/>
              <a:t>En caso que el o los sindicatos que negocien tengan afiliación femenina y la respectiva comisión negociadora sindical no esté integrada por ninguna trabajadora, se deberá integrar a una representante elegida por el o los sindicatos de conformidad a sus estatutos. En el evento que los estatutos nada establecieran, esta trabajadora deberá ser elegida en asamblea convocada al efecto, en votación universal. </a:t>
            </a:r>
            <a:r>
              <a:rPr lang="es-CL" sz="2400" b="1" dirty="0">
                <a:solidFill>
                  <a:srgbClr val="FF0000"/>
                </a:solidFill>
              </a:rPr>
              <a:t>(*)</a:t>
            </a:r>
          </a:p>
          <a:p>
            <a:pPr algn="just"/>
            <a:r>
              <a:rPr lang="es-CL" sz="2400" dirty="0"/>
              <a:t>En la micro y pequeña empresa, la trabajadora que deba integrar la comisión negociadora de conformidad a lo dispuesto en el inciso anterior sustituirá a uno de los miembros que deban integrarla por derecho propio.</a:t>
            </a:r>
          </a:p>
        </p:txBody>
      </p:sp>
    </p:spTree>
    <p:extLst>
      <p:ext uri="{BB962C8B-B14F-4D97-AF65-F5344CB8AC3E}">
        <p14:creationId xmlns:p14="http://schemas.microsoft.com/office/powerpoint/2010/main" val="2287196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a:t>Artículo 330.-</a:t>
            </a:r>
            <a:endParaRPr lang="es-CL" dirty="0"/>
          </a:p>
        </p:txBody>
      </p:sp>
      <p:sp>
        <p:nvSpPr>
          <p:cNvPr id="3" name="Marcador de contenido 2"/>
          <p:cNvSpPr>
            <a:spLocks noGrp="1"/>
          </p:cNvSpPr>
          <p:nvPr>
            <p:ph idx="1"/>
          </p:nvPr>
        </p:nvSpPr>
        <p:spPr>
          <a:xfrm>
            <a:off x="683568" y="1556792"/>
            <a:ext cx="7633346" cy="4447133"/>
          </a:xfrm>
        </p:spPr>
        <p:txBody>
          <a:bodyPr/>
          <a:lstStyle/>
          <a:p>
            <a:pPr algn="just"/>
            <a:r>
              <a:rPr lang="es-CL" sz="2800" dirty="0"/>
              <a:t>Respecto de la trabajadora que integre la comisión negociadora sindical de conformidad a lo dispuesto en el inciso tercero, el fuero señalado en el artículo 309 se extenderá hasta noventa días, contados desde la suscripción del contrato colectivo o, en su caso, desde la fecha de notificación a las partes del fallo arbitral que se hubiere dictado.</a:t>
            </a:r>
          </a:p>
          <a:p>
            <a:pPr algn="just"/>
            <a:r>
              <a:rPr lang="es-CL" sz="2800" b="1" dirty="0">
                <a:solidFill>
                  <a:srgbClr val="FF0000"/>
                </a:solidFill>
              </a:rPr>
              <a:t>(*) Art. 6° Transitorio: plazo 1 año modificación estatutos.</a:t>
            </a:r>
          </a:p>
        </p:txBody>
      </p:sp>
    </p:spTree>
    <p:extLst>
      <p:ext uri="{BB962C8B-B14F-4D97-AF65-F5344CB8AC3E}">
        <p14:creationId xmlns:p14="http://schemas.microsoft.com/office/powerpoint/2010/main" val="1116282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DETERMINACION DEL FACTOR DE PARTICIPACION FEMENINA EN EL SINDICATO</a:t>
            </a:r>
          </a:p>
        </p:txBody>
      </p:sp>
      <p:sp>
        <p:nvSpPr>
          <p:cNvPr id="3" name="Marcador de contenido 2"/>
          <p:cNvSpPr>
            <a:spLocks noGrp="1"/>
          </p:cNvSpPr>
          <p:nvPr>
            <p:ph idx="1"/>
          </p:nvPr>
        </p:nvSpPr>
        <p:spPr>
          <a:xfrm>
            <a:off x="-1044624" y="1477963"/>
            <a:ext cx="9374237" cy="4525962"/>
          </a:xfrm>
        </p:spPr>
        <p:txBody>
          <a:bodyPr lIns="90000"/>
          <a:lstStyle/>
          <a:p>
            <a:pPr marL="0" indent="0">
              <a:buNone/>
            </a:pPr>
            <a:r>
              <a:rPr lang="es-CL" dirty="0"/>
              <a:t>                             1°Determinar porcentaje de afiliación mujeres respecto total afiliados</a:t>
            </a:r>
          </a:p>
          <a:p>
            <a:endParaRPr lang="es-CL" dirty="0"/>
          </a:p>
          <a:p>
            <a:pPr marL="2286000" lvl="5" indent="0">
              <a:buNone/>
            </a:pPr>
            <a:r>
              <a:rPr lang="es-CL" sz="2400" u="sng" dirty="0"/>
              <a:t>     Socias mujeres…………..        </a:t>
            </a:r>
            <a:r>
              <a:rPr lang="es-CL" sz="2400" dirty="0"/>
              <a:t>    Factor</a:t>
            </a:r>
          </a:p>
          <a:p>
            <a:pPr marL="2286000" lvl="5" indent="0">
              <a:buNone/>
            </a:pPr>
            <a:r>
              <a:rPr lang="es-CL" sz="2400" dirty="0"/>
              <a:t>Total trabajadores afiliados        Participación mujeres</a:t>
            </a:r>
          </a:p>
          <a:p>
            <a:pPr marL="2286000" lvl="5" indent="0">
              <a:buNone/>
            </a:pPr>
            <a:endParaRPr lang="es-CL" sz="2400" dirty="0"/>
          </a:p>
          <a:p>
            <a:pPr marL="2286000" lvl="5" indent="0" algn="just">
              <a:buNone/>
            </a:pPr>
            <a:r>
              <a:rPr lang="es-CL" sz="2400" dirty="0"/>
              <a:t>Si el factor de participación es igual o superior a 0,33%, entonces al menos un tercio de los cargos deben ser desempeñados por mujeres.</a:t>
            </a:r>
          </a:p>
          <a:p>
            <a:pPr marL="0" indent="0">
              <a:buNone/>
            </a:pPr>
            <a:endParaRPr lang="es-CL" dirty="0"/>
          </a:p>
        </p:txBody>
      </p:sp>
      <p:sp>
        <p:nvSpPr>
          <p:cNvPr id="4" name="Igual que 3"/>
          <p:cNvSpPr/>
          <p:nvPr/>
        </p:nvSpPr>
        <p:spPr>
          <a:xfrm>
            <a:off x="4860032" y="2348880"/>
            <a:ext cx="432048" cy="432048"/>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solidFill>
                <a:schemeClr val="tx1"/>
              </a:solidFill>
            </a:endParaRPr>
          </a:p>
        </p:txBody>
      </p:sp>
    </p:spTree>
    <p:extLst>
      <p:ext uri="{BB962C8B-B14F-4D97-AF65-F5344CB8AC3E}">
        <p14:creationId xmlns:p14="http://schemas.microsoft.com/office/powerpoint/2010/main" val="31215136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DETERMINACION DEL FACTOR DE PARTICIPACION FEMENINA EN EL SINDICATO</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839870905"/>
              </p:ext>
            </p:extLst>
          </p:nvPr>
        </p:nvGraphicFramePr>
        <p:xfrm>
          <a:off x="467544" y="1477963"/>
          <a:ext cx="7272807" cy="293116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gridCol w="2256250">
                  <a:extLst>
                    <a:ext uri="{9D8B030D-6E8A-4147-A177-3AD203B41FA5}">
                      <a16:colId xmlns:a16="http://schemas.microsoft.com/office/drawing/2014/main" val="20001"/>
                    </a:ext>
                  </a:extLst>
                </a:gridCol>
                <a:gridCol w="2424269">
                  <a:extLst>
                    <a:ext uri="{9D8B030D-6E8A-4147-A177-3AD203B41FA5}">
                      <a16:colId xmlns:a16="http://schemas.microsoft.com/office/drawing/2014/main" val="20002"/>
                    </a:ext>
                  </a:extLst>
                </a:gridCol>
              </a:tblGrid>
              <a:tr h="370840">
                <a:tc>
                  <a:txBody>
                    <a:bodyPr/>
                    <a:lstStyle/>
                    <a:p>
                      <a:r>
                        <a:rPr lang="es-CL" dirty="0"/>
                        <a:t>TOTAL</a:t>
                      </a:r>
                      <a:r>
                        <a:rPr lang="es-CL" baseline="0" dirty="0"/>
                        <a:t> AFILIADOS</a:t>
                      </a:r>
                      <a:endParaRPr lang="es-CL" dirty="0"/>
                    </a:p>
                  </a:txBody>
                  <a:tcPr/>
                </a:tc>
                <a:tc>
                  <a:txBody>
                    <a:bodyPr/>
                    <a:lstStyle/>
                    <a:p>
                      <a:r>
                        <a:rPr lang="es-CL" dirty="0"/>
                        <a:t>TOTAL DIRECTORES</a:t>
                      </a:r>
                    </a:p>
                  </a:txBody>
                  <a:tcPr/>
                </a:tc>
                <a:tc>
                  <a:txBody>
                    <a:bodyPr/>
                    <a:lstStyle/>
                    <a:p>
                      <a:r>
                        <a:rPr lang="es-CL" dirty="0"/>
                        <a:t>DIRECTORAS MUJERES</a:t>
                      </a:r>
                    </a:p>
                  </a:txBody>
                  <a:tcPr/>
                </a:tc>
                <a:extLst>
                  <a:ext uri="{0D108BD9-81ED-4DB2-BD59-A6C34878D82A}">
                    <a16:rowId xmlns:a16="http://schemas.microsoft.com/office/drawing/2014/main" val="10000"/>
                  </a:ext>
                </a:extLst>
              </a:tr>
              <a:tr h="370840">
                <a:tc>
                  <a:txBody>
                    <a:bodyPr/>
                    <a:lstStyle/>
                    <a:p>
                      <a:pPr>
                        <a:lnSpc>
                          <a:spcPct val="200000"/>
                        </a:lnSpc>
                      </a:pPr>
                      <a:r>
                        <a:rPr lang="es-CL" b="1" dirty="0"/>
                        <a:t>25 Y 249</a:t>
                      </a:r>
                    </a:p>
                  </a:txBody>
                  <a:tcPr/>
                </a:tc>
                <a:tc>
                  <a:txBody>
                    <a:bodyPr/>
                    <a:lstStyle/>
                    <a:p>
                      <a:pPr algn="ctr">
                        <a:lnSpc>
                          <a:spcPct val="200000"/>
                        </a:lnSpc>
                      </a:pPr>
                      <a:r>
                        <a:rPr lang="es-CL" b="1" dirty="0"/>
                        <a:t>3</a:t>
                      </a:r>
                    </a:p>
                  </a:txBody>
                  <a:tcPr/>
                </a:tc>
                <a:tc>
                  <a:txBody>
                    <a:bodyPr/>
                    <a:lstStyle/>
                    <a:p>
                      <a:pPr algn="ctr">
                        <a:lnSpc>
                          <a:spcPct val="200000"/>
                        </a:lnSpc>
                      </a:pPr>
                      <a:r>
                        <a:rPr lang="es-CL" b="1" dirty="0"/>
                        <a:t>1</a:t>
                      </a:r>
                    </a:p>
                  </a:txBody>
                  <a:tcPr/>
                </a:tc>
                <a:extLst>
                  <a:ext uri="{0D108BD9-81ED-4DB2-BD59-A6C34878D82A}">
                    <a16:rowId xmlns:a16="http://schemas.microsoft.com/office/drawing/2014/main" val="10001"/>
                  </a:ext>
                </a:extLst>
              </a:tr>
              <a:tr h="370840">
                <a:tc>
                  <a:txBody>
                    <a:bodyPr/>
                    <a:lstStyle/>
                    <a:p>
                      <a:pPr>
                        <a:lnSpc>
                          <a:spcPct val="200000"/>
                        </a:lnSpc>
                      </a:pPr>
                      <a:r>
                        <a:rPr lang="es-CL" b="1" dirty="0"/>
                        <a:t>250 y 999</a:t>
                      </a:r>
                    </a:p>
                  </a:txBody>
                  <a:tcPr/>
                </a:tc>
                <a:tc>
                  <a:txBody>
                    <a:bodyPr/>
                    <a:lstStyle/>
                    <a:p>
                      <a:pPr algn="ctr">
                        <a:lnSpc>
                          <a:spcPct val="200000"/>
                        </a:lnSpc>
                      </a:pPr>
                      <a:r>
                        <a:rPr lang="es-CL" b="1" dirty="0"/>
                        <a:t>5</a:t>
                      </a:r>
                    </a:p>
                  </a:txBody>
                  <a:tcPr/>
                </a:tc>
                <a:tc>
                  <a:txBody>
                    <a:bodyPr/>
                    <a:lstStyle/>
                    <a:p>
                      <a:pPr algn="ctr">
                        <a:lnSpc>
                          <a:spcPct val="200000"/>
                        </a:lnSpc>
                      </a:pPr>
                      <a:r>
                        <a:rPr lang="es-CL" b="1" dirty="0"/>
                        <a:t>2</a:t>
                      </a:r>
                    </a:p>
                  </a:txBody>
                  <a:tcPr/>
                </a:tc>
                <a:extLst>
                  <a:ext uri="{0D108BD9-81ED-4DB2-BD59-A6C34878D82A}">
                    <a16:rowId xmlns:a16="http://schemas.microsoft.com/office/drawing/2014/main" val="10002"/>
                  </a:ext>
                </a:extLst>
              </a:tr>
              <a:tr h="370840">
                <a:tc>
                  <a:txBody>
                    <a:bodyPr/>
                    <a:lstStyle/>
                    <a:p>
                      <a:pPr>
                        <a:lnSpc>
                          <a:spcPct val="200000"/>
                        </a:lnSpc>
                      </a:pPr>
                      <a:r>
                        <a:rPr lang="es-CL" b="1" dirty="0"/>
                        <a:t>1.000</a:t>
                      </a:r>
                      <a:r>
                        <a:rPr lang="es-CL" b="1" baseline="0" dirty="0"/>
                        <a:t> y 2.999</a:t>
                      </a:r>
                      <a:endParaRPr lang="es-CL" b="1" dirty="0"/>
                    </a:p>
                  </a:txBody>
                  <a:tcPr/>
                </a:tc>
                <a:tc>
                  <a:txBody>
                    <a:bodyPr/>
                    <a:lstStyle/>
                    <a:p>
                      <a:pPr algn="ctr">
                        <a:lnSpc>
                          <a:spcPct val="200000"/>
                        </a:lnSpc>
                      </a:pPr>
                      <a:r>
                        <a:rPr lang="es-CL" b="1" dirty="0"/>
                        <a:t>7</a:t>
                      </a:r>
                    </a:p>
                  </a:txBody>
                  <a:tcPr/>
                </a:tc>
                <a:tc>
                  <a:txBody>
                    <a:bodyPr/>
                    <a:lstStyle/>
                    <a:p>
                      <a:pPr algn="ctr">
                        <a:lnSpc>
                          <a:spcPct val="200000"/>
                        </a:lnSpc>
                      </a:pPr>
                      <a:r>
                        <a:rPr lang="es-CL" b="1" dirty="0"/>
                        <a:t>2</a:t>
                      </a:r>
                    </a:p>
                  </a:txBody>
                  <a:tcPr/>
                </a:tc>
                <a:extLst>
                  <a:ext uri="{0D108BD9-81ED-4DB2-BD59-A6C34878D82A}">
                    <a16:rowId xmlns:a16="http://schemas.microsoft.com/office/drawing/2014/main" val="10003"/>
                  </a:ext>
                </a:extLst>
              </a:tr>
              <a:tr h="370840">
                <a:tc>
                  <a:txBody>
                    <a:bodyPr/>
                    <a:lstStyle/>
                    <a:p>
                      <a:pPr>
                        <a:lnSpc>
                          <a:spcPct val="200000"/>
                        </a:lnSpc>
                      </a:pPr>
                      <a:r>
                        <a:rPr lang="es-CL" b="1" dirty="0"/>
                        <a:t>3.000 y más trabajadores</a:t>
                      </a:r>
                    </a:p>
                  </a:txBody>
                  <a:tcPr/>
                </a:tc>
                <a:tc>
                  <a:txBody>
                    <a:bodyPr/>
                    <a:lstStyle/>
                    <a:p>
                      <a:pPr algn="ctr">
                        <a:lnSpc>
                          <a:spcPct val="200000"/>
                        </a:lnSpc>
                      </a:pPr>
                      <a:r>
                        <a:rPr lang="es-CL" b="1" dirty="0"/>
                        <a:t>9</a:t>
                      </a:r>
                    </a:p>
                  </a:txBody>
                  <a:tcPr/>
                </a:tc>
                <a:tc>
                  <a:txBody>
                    <a:bodyPr/>
                    <a:lstStyle/>
                    <a:p>
                      <a:pPr algn="ctr">
                        <a:lnSpc>
                          <a:spcPct val="200000"/>
                        </a:lnSpc>
                      </a:pPr>
                      <a:r>
                        <a:rPr lang="es-CL" b="1" dirty="0"/>
                        <a:t>3</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01783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DETERMINACION DEL FACTOR DE PARTICIPACION FEMENINA EN EL SINDICATO</a:t>
            </a:r>
          </a:p>
        </p:txBody>
      </p:sp>
      <p:sp>
        <p:nvSpPr>
          <p:cNvPr id="3" name="Marcador de contenido 2"/>
          <p:cNvSpPr>
            <a:spLocks noGrp="1"/>
          </p:cNvSpPr>
          <p:nvPr>
            <p:ph idx="1"/>
          </p:nvPr>
        </p:nvSpPr>
        <p:spPr/>
        <p:txBody>
          <a:bodyPr/>
          <a:lstStyle/>
          <a:p>
            <a:pPr algn="just">
              <a:lnSpc>
                <a:spcPct val="150000"/>
              </a:lnSpc>
            </a:pPr>
            <a:r>
              <a:rPr lang="es-CL" sz="2400" dirty="0"/>
              <a:t>Si el factor de participación femenina es menor que 0,33, el guarismo resultante deberá multiplicarse  por el número total de directores que corresponderían a dicha organización, cuyo resultado se aproximará al entero superior  sólo en el caso que el dígito correspondiente a las décimas  (siguiente de la coma), sea superior o igual a 5</a:t>
            </a:r>
            <a:r>
              <a:rPr lang="es-CL" sz="2400" dirty="0">
                <a:solidFill>
                  <a:srgbClr val="FF0000"/>
                </a:solidFill>
              </a:rPr>
              <a:t>. </a:t>
            </a:r>
            <a:r>
              <a:rPr lang="es-CL" sz="2400" b="1" dirty="0">
                <a:solidFill>
                  <a:srgbClr val="FF0000"/>
                </a:solidFill>
              </a:rPr>
              <a:t>(Regla de la aproximación).</a:t>
            </a:r>
          </a:p>
        </p:txBody>
      </p:sp>
    </p:spTree>
    <p:extLst>
      <p:ext uri="{BB962C8B-B14F-4D97-AF65-F5344CB8AC3E}">
        <p14:creationId xmlns:p14="http://schemas.microsoft.com/office/powerpoint/2010/main" val="7777444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DETERMINACION DEL FACTOR DE PARTICIPACION FEMENINA EN EL SINDICATO</a:t>
            </a:r>
          </a:p>
        </p:txBody>
      </p:sp>
      <p:sp>
        <p:nvSpPr>
          <p:cNvPr id="3" name="Marcador de contenido 2"/>
          <p:cNvSpPr>
            <a:spLocks noGrp="1"/>
          </p:cNvSpPr>
          <p:nvPr>
            <p:ph idx="1"/>
          </p:nvPr>
        </p:nvSpPr>
        <p:spPr>
          <a:xfrm>
            <a:off x="152401" y="1477963"/>
            <a:ext cx="7515944" cy="4525962"/>
          </a:xfrm>
        </p:spPr>
        <p:txBody>
          <a:bodyPr/>
          <a:lstStyle/>
          <a:p>
            <a:pPr algn="just">
              <a:lnSpc>
                <a:spcPct val="150000"/>
              </a:lnSpc>
            </a:pPr>
            <a:r>
              <a:rPr lang="es-CL" sz="2400" dirty="0"/>
              <a:t>Por ejemplo: sindicato con 250 socios/as , sólo 40 son mujeres, su factor de participación femenina sería de 0,16%. Con 250 socios/as le corresponde 5 directores con derecho a fuero, tal cantidad multiplicada por el factor de afiliación sindical (0,16), arroja un resultado de 0,8, dónde por aplicación de la regla de la aproximación, al menos 1 de los 5 cupos necesariamente corresponderá a una mujer. </a:t>
            </a:r>
          </a:p>
        </p:txBody>
      </p:sp>
    </p:spTree>
    <p:extLst>
      <p:ext uri="{BB962C8B-B14F-4D97-AF65-F5344CB8AC3E}">
        <p14:creationId xmlns:p14="http://schemas.microsoft.com/office/powerpoint/2010/main" val="23013195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gn="ctr"/>
            <a:endParaRPr lang="es-CL" sz="9600" dirty="0"/>
          </a:p>
          <a:p>
            <a:pPr algn="ctr"/>
            <a:r>
              <a:rPr lang="es-CL" sz="9600" b="1" dirty="0">
                <a:solidFill>
                  <a:srgbClr val="FF0000"/>
                </a:solidFill>
              </a:rPr>
              <a:t>HUELGA</a:t>
            </a:r>
          </a:p>
        </p:txBody>
      </p:sp>
    </p:spTree>
    <p:extLst>
      <p:ext uri="{BB962C8B-B14F-4D97-AF65-F5344CB8AC3E}">
        <p14:creationId xmlns:p14="http://schemas.microsoft.com/office/powerpoint/2010/main" val="23517787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5599" y="971551"/>
            <a:ext cx="5891645" cy="601265"/>
          </a:xfrm>
        </p:spPr>
        <p:txBody>
          <a:bodyPr/>
          <a:lstStyle/>
          <a:p>
            <a:pPr algn="ctr"/>
            <a:r>
              <a:rPr lang="es-CL" dirty="0"/>
              <a:t>HUELGA LEY 20.940</a:t>
            </a:r>
            <a:br>
              <a:rPr lang="es-CL" dirty="0"/>
            </a:br>
            <a:endParaRPr lang="es-CL" dirty="0"/>
          </a:p>
        </p:txBody>
      </p:sp>
      <p:sp>
        <p:nvSpPr>
          <p:cNvPr id="3" name="Marcador de contenido 2"/>
          <p:cNvSpPr>
            <a:spLocks noGrp="1"/>
          </p:cNvSpPr>
          <p:nvPr>
            <p:ph idx="1"/>
          </p:nvPr>
        </p:nvSpPr>
        <p:spPr>
          <a:xfrm>
            <a:off x="802698" y="1965722"/>
            <a:ext cx="7169727" cy="3394472"/>
          </a:xfrm>
        </p:spPr>
        <p:txBody>
          <a:bodyPr/>
          <a:lstStyle/>
          <a:p>
            <a:pPr algn="just"/>
            <a:r>
              <a:rPr lang="es-CL" sz="2100" dirty="0"/>
              <a:t>ORD. N°1601:   “(…) la huelga es el último recurso de que disponen las organizaciones de trabajadores para hacer valer sus reivindicaciones.</a:t>
            </a:r>
          </a:p>
          <a:p>
            <a:pPr algn="just"/>
            <a:r>
              <a:rPr lang="es-CL" sz="2100" dirty="0"/>
              <a:t>En efecto, se trata de un </a:t>
            </a:r>
            <a:r>
              <a:rPr lang="es-CL" sz="2100" b="1" dirty="0">
                <a:solidFill>
                  <a:srgbClr val="FF0000"/>
                </a:solidFill>
              </a:rPr>
              <a:t>derecho fundamental </a:t>
            </a:r>
            <a:r>
              <a:rPr lang="es-CL" sz="2100" dirty="0"/>
              <a:t>de los trabajadores, un </a:t>
            </a:r>
            <a:r>
              <a:rPr lang="es-CL" sz="2100" b="1" dirty="0">
                <a:solidFill>
                  <a:srgbClr val="FF0000"/>
                </a:solidFill>
              </a:rPr>
              <a:t>medio legítimo de defensa de sus intereses</a:t>
            </a:r>
            <a:r>
              <a:rPr lang="es-CL" sz="2100" dirty="0"/>
              <a:t>, que ha sido reconocido explícita e implícitamente en sendos tratados de derechos humanos vigentes en Chile, como los Convenios Nº87 y 98 de la OIT, la Convención Americana sobre </a:t>
            </a:r>
            <a:r>
              <a:rPr lang="es-CL" sz="2100" b="1" dirty="0">
                <a:solidFill>
                  <a:srgbClr val="FF0000"/>
                </a:solidFill>
              </a:rPr>
              <a:t>Derechos Humanos </a:t>
            </a:r>
            <a:r>
              <a:rPr lang="es-CL" sz="2100" dirty="0"/>
              <a:t>y su Protocolo Adicional en materia de Derechos Económicos, Sociales y Culturales, y el Pacto Internacional de Derechos Económicos, Sociales y Culturales.”</a:t>
            </a:r>
          </a:p>
        </p:txBody>
      </p:sp>
      <p:sp>
        <p:nvSpPr>
          <p:cNvPr id="4" name="Marcador de número de diapositiva 3"/>
          <p:cNvSpPr>
            <a:spLocks noGrp="1"/>
          </p:cNvSpPr>
          <p:nvPr>
            <p:ph type="sldNum" sz="quarter" idx="11"/>
          </p:nvPr>
        </p:nvSpPr>
        <p:spPr/>
        <p:txBody>
          <a:bodyPr/>
          <a:lstStyle/>
          <a:p>
            <a:pPr>
              <a:defRPr/>
            </a:pPr>
            <a:fld id="{21A6C31B-4C1E-483A-96C8-34473D67303E}" type="slidenum">
              <a:rPr lang="en-US" smtClean="0"/>
              <a:pPr>
                <a:defRPr/>
              </a:pPr>
              <a:t>48</a:t>
            </a:fld>
            <a:endParaRPr lang="en-US"/>
          </a:p>
        </p:txBody>
      </p:sp>
    </p:spTree>
    <p:extLst>
      <p:ext uri="{BB962C8B-B14F-4D97-AF65-F5344CB8AC3E}">
        <p14:creationId xmlns:p14="http://schemas.microsoft.com/office/powerpoint/2010/main" val="3731551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52499" y="836712"/>
            <a:ext cx="7793182" cy="5447645"/>
          </a:xfrm>
          <a:prstGeom prst="rect">
            <a:avLst/>
          </a:prstGeom>
        </p:spPr>
        <p:txBody>
          <a:bodyPr wrap="square">
            <a:spAutoFit/>
          </a:bodyPr>
          <a:lstStyle/>
          <a:p>
            <a:pPr algn="just"/>
            <a:r>
              <a:rPr lang="es-CL" sz="2400" b="1" dirty="0"/>
              <a:t>Nueva normativa.</a:t>
            </a:r>
          </a:p>
          <a:p>
            <a:pPr algn="just"/>
            <a:endParaRPr lang="es-CL" sz="2400" dirty="0"/>
          </a:p>
          <a:p>
            <a:pPr algn="just"/>
            <a:r>
              <a:rPr lang="es-CL" sz="2000" b="1" dirty="0"/>
              <a:t>Concepto de huelga</a:t>
            </a:r>
            <a:r>
              <a:rPr lang="es-CL" sz="2000" dirty="0"/>
              <a:t>:     Hay un cambio de denominación.</a:t>
            </a:r>
          </a:p>
          <a:p>
            <a:pPr algn="just"/>
            <a:endParaRPr lang="es-CL" sz="2000" dirty="0"/>
          </a:p>
          <a:p>
            <a:pPr algn="just"/>
            <a:r>
              <a:rPr lang="es-CL" sz="2000" dirty="0"/>
              <a:t>Hoy el Capítulo VI  habla de  </a:t>
            </a:r>
            <a:r>
              <a:rPr lang="es-CL" sz="2000" b="1" dirty="0">
                <a:solidFill>
                  <a:srgbClr val="FF0000"/>
                </a:solidFill>
              </a:rPr>
              <a:t>“Derecho a Huelga” </a:t>
            </a:r>
            <a:r>
              <a:rPr lang="es-CL" sz="2000" dirty="0"/>
              <a:t>(antes, el título VI era  “De la huelga y del cierre temporal de la empresa”).</a:t>
            </a:r>
          </a:p>
          <a:p>
            <a:pPr algn="just"/>
            <a:endParaRPr lang="es-CL" sz="2000" dirty="0"/>
          </a:p>
          <a:p>
            <a:pPr algn="just"/>
            <a:r>
              <a:rPr lang="es-CL" sz="2000" b="1" dirty="0"/>
              <a:t>Artículo 345.- </a:t>
            </a:r>
            <a:r>
              <a:rPr lang="es-CL" sz="2000" dirty="0"/>
              <a:t>Derecho a huelga. </a:t>
            </a:r>
            <a:r>
              <a:rPr lang="es-CL" sz="2000" b="1" dirty="0">
                <a:solidFill>
                  <a:srgbClr val="FF0000"/>
                </a:solidFill>
              </a:rPr>
              <a:t>La huelga es un derecho que debe ser ejercido colectivamente por los trabajadores.</a:t>
            </a:r>
          </a:p>
          <a:p>
            <a:pPr algn="just"/>
            <a:endParaRPr lang="es-CL" sz="2000" dirty="0"/>
          </a:p>
          <a:p>
            <a:pPr algn="just"/>
            <a:r>
              <a:rPr lang="es-CL" sz="2000" b="1" dirty="0"/>
              <a:t>INC.3°:  </a:t>
            </a:r>
            <a:r>
              <a:rPr lang="es-CL" sz="2000" dirty="0"/>
              <a:t>La huelga no afectará la libertad de trabajo de los trabajadores no involucrados en ella, ni la ejecución de las funciones convenidas en sus contratos de trabajo.</a:t>
            </a:r>
          </a:p>
          <a:p>
            <a:pPr algn="just"/>
            <a:endParaRPr lang="es-CL" sz="2000" dirty="0"/>
          </a:p>
          <a:p>
            <a:pPr algn="just"/>
            <a:r>
              <a:rPr lang="es-CL" sz="2000" dirty="0"/>
              <a:t>¿La libertad de trabajo de los trabajadores que no están en huelga puede afectar el derecho a huelga de los trabajadores que lo están ejerciendo?</a:t>
            </a:r>
          </a:p>
        </p:txBody>
      </p:sp>
    </p:spTree>
    <p:extLst>
      <p:ext uri="{BB962C8B-B14F-4D97-AF65-F5344CB8AC3E}">
        <p14:creationId xmlns:p14="http://schemas.microsoft.com/office/powerpoint/2010/main" val="2622637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br>
              <a:rPr lang="es-CL" dirty="0">
                <a:latin typeface="Verdana" panose="020B0604030504040204" pitchFamily="34" charset="0"/>
                <a:ea typeface="Verdana" panose="020B0604030504040204" pitchFamily="34" charset="0"/>
                <a:cs typeface="Verdana" panose="020B0604030504040204" pitchFamily="34" charset="0"/>
              </a:rPr>
            </a:br>
            <a:endParaRPr lang="es-CL" dirty="0"/>
          </a:p>
        </p:txBody>
      </p:sp>
      <p:sp>
        <p:nvSpPr>
          <p:cNvPr id="3" name="Marcador de contenido 2"/>
          <p:cNvSpPr>
            <a:spLocks noGrp="1"/>
          </p:cNvSpPr>
          <p:nvPr>
            <p:ph idx="1"/>
          </p:nvPr>
        </p:nvSpPr>
        <p:spPr/>
        <p:txBody>
          <a:bodyPr/>
          <a:lstStyle/>
          <a:p>
            <a:pPr algn="ctr"/>
            <a:r>
              <a:rPr lang="es-CL" sz="6000" b="1" dirty="0">
                <a:latin typeface="Verdana" panose="020B0604030504040204" pitchFamily="34" charset="0"/>
                <a:ea typeface="Verdana" panose="020B0604030504040204" pitchFamily="34" charset="0"/>
                <a:cs typeface="Verdana" panose="020B0604030504040204" pitchFamily="34" charset="0"/>
              </a:rPr>
              <a:t>DERECHO A LA INFORMACION</a:t>
            </a:r>
          </a:p>
          <a:p>
            <a:pPr algn="ctr"/>
            <a:r>
              <a:rPr lang="es-CL" sz="6000" b="1" dirty="0">
                <a:latin typeface="Verdana" panose="020B0604030504040204" pitchFamily="34" charset="0"/>
                <a:ea typeface="Verdana" panose="020B0604030504040204" pitchFamily="34" charset="0"/>
                <a:cs typeface="Verdana" panose="020B0604030504040204" pitchFamily="34" charset="0"/>
              </a:rPr>
              <a:t>Art. 315 - 318</a:t>
            </a:r>
          </a:p>
        </p:txBody>
      </p:sp>
    </p:spTree>
    <p:extLst>
      <p:ext uri="{BB962C8B-B14F-4D97-AF65-F5344CB8AC3E}">
        <p14:creationId xmlns:p14="http://schemas.microsoft.com/office/powerpoint/2010/main" val="25659839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9591" y="1110053"/>
            <a:ext cx="6624737" cy="4616648"/>
          </a:xfrm>
          <a:prstGeom prst="rect">
            <a:avLst/>
          </a:prstGeom>
        </p:spPr>
        <p:txBody>
          <a:bodyPr wrap="square">
            <a:spAutoFit/>
          </a:bodyPr>
          <a:lstStyle/>
          <a:p>
            <a:pPr algn="just"/>
            <a:endParaRPr lang="es-CL" sz="1500" dirty="0"/>
          </a:p>
          <a:p>
            <a:pPr algn="just"/>
            <a:r>
              <a:rPr lang="es-CL" sz="2400" dirty="0"/>
              <a:t>Es una propuesta formal de contrato colectivo que el empleador podrá presentar a la comisión negociadora  al menos dos días antes del inicio del período en que se puede hacer efectiva la votación de la huelga. </a:t>
            </a:r>
          </a:p>
          <a:p>
            <a:pPr algn="just"/>
            <a:endParaRPr lang="es-CL" sz="2400" dirty="0"/>
          </a:p>
          <a:p>
            <a:pPr algn="just"/>
            <a:r>
              <a:rPr lang="es-CL" sz="2400" b="1" dirty="0">
                <a:solidFill>
                  <a:srgbClr val="FF0000"/>
                </a:solidFill>
              </a:rPr>
              <a:t>Formalidad: </a:t>
            </a:r>
            <a:r>
              <a:rPr lang="es-CL" sz="2400" dirty="0"/>
              <a:t>Debe ser por escrito y firmada por la comisión negociadora de la empresa. En la </a:t>
            </a:r>
            <a:r>
              <a:rPr lang="es-CL" sz="2400" dirty="0" err="1"/>
              <a:t>mype</a:t>
            </a:r>
            <a:r>
              <a:rPr lang="es-CL" sz="2400" dirty="0"/>
              <a:t> basta que la última oferta sea firmada por uno de los miembros de la comisión negociadora de la empresa.</a:t>
            </a:r>
          </a:p>
          <a:p>
            <a:pPr algn="just"/>
            <a:endParaRPr lang="es-CL" sz="1500" dirty="0"/>
          </a:p>
        </p:txBody>
      </p:sp>
      <p:sp>
        <p:nvSpPr>
          <p:cNvPr id="4" name="CuadroTexto 3"/>
          <p:cNvSpPr txBox="1"/>
          <p:nvPr/>
        </p:nvSpPr>
        <p:spPr>
          <a:xfrm>
            <a:off x="683568" y="332656"/>
            <a:ext cx="68407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s-CL" sz="2800" dirty="0"/>
              <a:t>Última oferta del empleador (Art. 346). </a:t>
            </a:r>
          </a:p>
        </p:txBody>
      </p:sp>
    </p:spTree>
    <p:extLst>
      <p:ext uri="{BB962C8B-B14F-4D97-AF65-F5344CB8AC3E}">
        <p14:creationId xmlns:p14="http://schemas.microsoft.com/office/powerpoint/2010/main" val="25940967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7" y="1110053"/>
            <a:ext cx="6840761" cy="4985980"/>
          </a:xfrm>
          <a:prstGeom prst="rect">
            <a:avLst/>
          </a:prstGeom>
        </p:spPr>
        <p:txBody>
          <a:bodyPr wrap="square">
            <a:spAutoFit/>
          </a:bodyPr>
          <a:lstStyle/>
          <a:p>
            <a:pPr algn="just"/>
            <a:endParaRPr lang="es-CL" sz="1500" dirty="0"/>
          </a:p>
          <a:p>
            <a:pPr algn="just"/>
            <a:endParaRPr lang="es-CL" sz="1500" dirty="0"/>
          </a:p>
          <a:p>
            <a:pPr algn="just"/>
            <a:r>
              <a:rPr lang="es-CL" sz="2400" b="1" dirty="0">
                <a:solidFill>
                  <a:srgbClr val="FF0000"/>
                </a:solidFill>
              </a:rPr>
              <a:t>Si no hay última oferta</a:t>
            </a:r>
            <a:r>
              <a:rPr lang="es-CL" sz="2400" dirty="0"/>
              <a:t>:   Se considerará la propuesta formal más próxima al vencimiento del plazo. </a:t>
            </a:r>
          </a:p>
          <a:p>
            <a:pPr algn="just"/>
            <a:r>
              <a:rPr lang="es-CL" sz="2400" dirty="0"/>
              <a:t>De no existir propuestas formales, se tendrá por última oferta la respuesta del empleador.</a:t>
            </a:r>
          </a:p>
          <a:p>
            <a:pPr algn="just"/>
            <a:endParaRPr lang="es-CL" sz="2400" dirty="0"/>
          </a:p>
          <a:p>
            <a:pPr algn="just"/>
            <a:r>
              <a:rPr lang="es-CL" sz="2400" b="1" dirty="0">
                <a:solidFill>
                  <a:srgbClr val="FF0000"/>
                </a:solidFill>
              </a:rPr>
              <a:t>Comunicación de la última oferta por el empleador</a:t>
            </a:r>
            <a:r>
              <a:rPr lang="es-CL" sz="2400" dirty="0"/>
              <a:t>: </a:t>
            </a:r>
          </a:p>
          <a:p>
            <a:pPr algn="just"/>
            <a:r>
              <a:rPr lang="es-CL" sz="2400" dirty="0"/>
              <a:t>- por escrito</a:t>
            </a:r>
          </a:p>
          <a:p>
            <a:pPr algn="just"/>
            <a:r>
              <a:rPr lang="es-CL" sz="2400" dirty="0"/>
              <a:t>- a todos los trabajadores involucrados </a:t>
            </a:r>
          </a:p>
          <a:p>
            <a:pPr algn="just"/>
            <a:r>
              <a:rPr lang="es-CL" sz="2400" dirty="0"/>
              <a:t>- a través de mecanismos generales de comunicación.    ¿cuáles podrían ser?</a:t>
            </a:r>
          </a:p>
        </p:txBody>
      </p:sp>
      <p:sp>
        <p:nvSpPr>
          <p:cNvPr id="4" name="CuadroTexto 3"/>
          <p:cNvSpPr txBox="1"/>
          <p:nvPr/>
        </p:nvSpPr>
        <p:spPr>
          <a:xfrm>
            <a:off x="683568" y="332656"/>
            <a:ext cx="68407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s-CL" sz="2800" dirty="0"/>
              <a:t>Última oferta del empleador (Art. 346). </a:t>
            </a:r>
          </a:p>
        </p:txBody>
      </p:sp>
    </p:spTree>
    <p:extLst>
      <p:ext uri="{BB962C8B-B14F-4D97-AF65-F5344CB8AC3E}">
        <p14:creationId xmlns:p14="http://schemas.microsoft.com/office/powerpoint/2010/main" val="31315292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92282" y="620689"/>
            <a:ext cx="7724134" cy="4832092"/>
          </a:xfrm>
          <a:prstGeom prst="rect">
            <a:avLst/>
          </a:prstGeom>
        </p:spPr>
        <p:txBody>
          <a:bodyPr wrap="square">
            <a:spAutoFit/>
          </a:bodyPr>
          <a:lstStyle/>
          <a:p>
            <a:pPr algn="just"/>
            <a:r>
              <a:rPr lang="es-CL" sz="2800" b="1" dirty="0"/>
              <a:t>Proceso de votación de la huelga:</a:t>
            </a:r>
          </a:p>
          <a:p>
            <a:pPr algn="just"/>
            <a:endParaRPr lang="es-CL" sz="2000" dirty="0"/>
          </a:p>
          <a:p>
            <a:pPr algn="just"/>
            <a:r>
              <a:rPr lang="es-CL" sz="2000" b="1" dirty="0"/>
              <a:t>Convocatoria:</a:t>
            </a:r>
            <a:r>
              <a:rPr lang="es-CL" sz="2000" dirty="0"/>
              <a:t> (347)</a:t>
            </a:r>
          </a:p>
          <a:p>
            <a:pPr algn="just"/>
            <a:endParaRPr lang="es-CL" sz="2000" dirty="0"/>
          </a:p>
          <a:p>
            <a:pPr algn="just"/>
            <a:r>
              <a:rPr lang="es-CL" sz="2000" dirty="0"/>
              <a:t>La comisión negociadora sindical deberá convocar a la votación de la huelga </a:t>
            </a:r>
            <a:r>
              <a:rPr lang="es-CL" sz="2000" b="1" dirty="0">
                <a:solidFill>
                  <a:srgbClr val="FF0000"/>
                </a:solidFill>
              </a:rPr>
              <a:t>al menos 5 días antes de la fecha en que tal votación </a:t>
            </a:r>
            <a:r>
              <a:rPr lang="es-CL" sz="2000" dirty="0"/>
              <a:t>deba realizarse. </a:t>
            </a:r>
          </a:p>
          <a:p>
            <a:pPr algn="just"/>
            <a:endParaRPr lang="es-CL" sz="2000" dirty="0"/>
          </a:p>
          <a:p>
            <a:pPr algn="just"/>
            <a:r>
              <a:rPr lang="es-CL" sz="2000" b="1" dirty="0"/>
              <a:t>Oportunidad para votar</a:t>
            </a:r>
            <a:r>
              <a:rPr lang="es-CL" sz="2000" dirty="0"/>
              <a:t>: (348)</a:t>
            </a:r>
          </a:p>
          <a:p>
            <a:pPr algn="just"/>
            <a:endParaRPr lang="es-CL" sz="2000" dirty="0"/>
          </a:p>
          <a:p>
            <a:pPr algn="just"/>
            <a:r>
              <a:rPr lang="es-CL" sz="2000" dirty="0"/>
              <a:t>- </a:t>
            </a:r>
            <a:r>
              <a:rPr lang="es-CL" sz="2000" b="1" dirty="0"/>
              <a:t>Si existe contrato vigente</a:t>
            </a:r>
            <a:r>
              <a:rPr lang="es-CL" sz="2000" dirty="0"/>
              <a:t>: debe votarse dentro de los últimos 5 días de vigencia del instrumento.</a:t>
            </a:r>
          </a:p>
          <a:p>
            <a:pPr algn="just"/>
            <a:endParaRPr lang="es-CL" sz="2000" dirty="0"/>
          </a:p>
          <a:p>
            <a:pPr algn="just"/>
            <a:r>
              <a:rPr lang="es-CL" sz="2000" dirty="0"/>
              <a:t>- </a:t>
            </a:r>
            <a:r>
              <a:rPr lang="es-CL" sz="2000" b="1" dirty="0"/>
              <a:t>Si no hay instrumento vigente: </a:t>
            </a:r>
            <a:r>
              <a:rPr lang="es-CL" sz="2000" dirty="0"/>
              <a:t>dentro de los </a:t>
            </a:r>
            <a:r>
              <a:rPr lang="es-CL" sz="2000" b="1" dirty="0">
                <a:solidFill>
                  <a:srgbClr val="FF0000"/>
                </a:solidFill>
              </a:rPr>
              <a:t>últimos 5 días de un total de 45 contados desde la presentación del proyecto.</a:t>
            </a:r>
          </a:p>
        </p:txBody>
      </p:sp>
    </p:spTree>
    <p:extLst>
      <p:ext uri="{BB962C8B-B14F-4D97-AF65-F5344CB8AC3E}">
        <p14:creationId xmlns:p14="http://schemas.microsoft.com/office/powerpoint/2010/main" val="34247256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50250"/>
            <a:ext cx="8712967" cy="4590917"/>
          </a:xfrm>
          <a:prstGeom prst="rect">
            <a:avLst/>
          </a:prstGeom>
        </p:spPr>
      </p:pic>
      <p:sp>
        <p:nvSpPr>
          <p:cNvPr id="3" name="Rectángulo 2"/>
          <p:cNvSpPr/>
          <p:nvPr/>
        </p:nvSpPr>
        <p:spPr>
          <a:xfrm>
            <a:off x="611561" y="5229200"/>
            <a:ext cx="8136903" cy="1269578"/>
          </a:xfrm>
          <a:prstGeom prst="rect">
            <a:avLst/>
          </a:prstGeom>
        </p:spPr>
        <p:txBody>
          <a:bodyPr wrap="square">
            <a:spAutoFit/>
          </a:bodyPr>
          <a:lstStyle/>
          <a:p>
            <a:pPr algn="just">
              <a:buNone/>
            </a:pPr>
            <a:r>
              <a:rPr lang="es-CL" sz="1275" b="1" dirty="0">
                <a:cs typeface="Arial" panose="020B0604020202020204" pitchFamily="34" charset="0"/>
              </a:rPr>
              <a:t>Facultad de prorrogar plazos</a:t>
            </a:r>
            <a:r>
              <a:rPr lang="es-CL" sz="1275" dirty="0">
                <a:cs typeface="Arial" panose="020B0604020202020204" pitchFamily="34" charset="0"/>
              </a:rPr>
              <a:t>: 348 inc.3</a:t>
            </a:r>
          </a:p>
          <a:p>
            <a:pPr algn="just">
              <a:buNone/>
            </a:pPr>
            <a:r>
              <a:rPr lang="es-CL" sz="1275" dirty="0">
                <a:cs typeface="Arial" panose="020B0604020202020204" pitchFamily="34" charset="0"/>
              </a:rPr>
              <a:t>las partes de común acuerdo pueden ampliar el plazo de la negociación y prorrogar la oportunidad para votar la huelga. En tal caso el instrumento vigente se entenderá prorrogado por el tiempo que las partes determinen.</a:t>
            </a:r>
          </a:p>
          <a:p>
            <a:pPr algn="just">
              <a:buNone/>
            </a:pPr>
            <a:endParaRPr lang="es-CL" sz="1275" dirty="0">
              <a:cs typeface="Arial" panose="020B0604020202020204" pitchFamily="34" charset="0"/>
            </a:endParaRPr>
          </a:p>
          <a:p>
            <a:pPr algn="just">
              <a:buNone/>
            </a:pPr>
            <a:r>
              <a:rPr lang="es-CL" sz="1275" dirty="0">
                <a:cs typeface="Arial" panose="020B0604020202020204" pitchFamily="34" charset="0"/>
              </a:rPr>
              <a:t>Formalidades del acuerdo: Por escrito; Firmado x ambas comisiones; Copia a la IT</a:t>
            </a:r>
          </a:p>
        </p:txBody>
      </p:sp>
    </p:spTree>
    <p:extLst>
      <p:ext uri="{BB962C8B-B14F-4D97-AF65-F5344CB8AC3E}">
        <p14:creationId xmlns:p14="http://schemas.microsoft.com/office/powerpoint/2010/main" val="1913570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3316" y="476672"/>
            <a:ext cx="7763099" cy="5993179"/>
          </a:xfrm>
          <a:prstGeom prst="rect">
            <a:avLst/>
          </a:prstGeom>
        </p:spPr>
        <p:txBody>
          <a:bodyPr wrap="square">
            <a:spAutoFit/>
          </a:bodyPr>
          <a:lstStyle/>
          <a:p>
            <a:pPr algn="just">
              <a:lnSpc>
                <a:spcPct val="115000"/>
              </a:lnSpc>
              <a:spcAft>
                <a:spcPts val="600"/>
              </a:spcAft>
            </a:pPr>
            <a:r>
              <a:rPr lang="es-CL" sz="2400" b="1" dirty="0">
                <a:ea typeface="Calibri" panose="020F0502020204030204" pitchFamily="34" charset="0"/>
                <a:cs typeface="Times New Roman" panose="02020603050405020304" pitchFamily="18" charset="0"/>
              </a:rPr>
              <a:t>votación sin quorum (art.352):</a:t>
            </a:r>
            <a:r>
              <a:rPr lang="es-CL" sz="2400" dirty="0">
                <a:ea typeface="Calibri" panose="020F0502020204030204" pitchFamily="34" charset="0"/>
                <a:cs typeface="Times New Roman" panose="02020603050405020304" pitchFamily="18" charset="0"/>
              </a:rPr>
              <a:t>  Facultad de pedir suscripción de contrato con piso de negociación. </a:t>
            </a:r>
            <a:r>
              <a:rPr lang="es-ES_tradnl" sz="2400" dirty="0"/>
              <a:t>En los casos en que no se alcancen los quórum de votación necesarios para que la asamblea acuerde la huelga, el sindicato tendrá la facultad de impetrar la suscripción de un contrato colectivo con las estipulaciones establecidas en el </a:t>
            </a:r>
            <a:r>
              <a:rPr lang="es-ES_tradnl" sz="2400" b="1" dirty="0">
                <a:solidFill>
                  <a:srgbClr val="FF0000"/>
                </a:solidFill>
              </a:rPr>
              <a:t>piso de la negociación</a:t>
            </a:r>
            <a:r>
              <a:rPr lang="es-ES_tradnl" sz="2400" dirty="0"/>
              <a:t>.</a:t>
            </a:r>
          </a:p>
          <a:p>
            <a:r>
              <a:rPr lang="es-ES_tradnl" sz="2400" dirty="0"/>
              <a:t>Esta facultad deberá ejercerse dentro del plazo de tres días contado desde la votación.</a:t>
            </a:r>
          </a:p>
          <a:p>
            <a:endParaRPr lang="es-CL" sz="2400" dirty="0">
              <a:ea typeface="Calibri" panose="020F0502020204030204" pitchFamily="34" charset="0"/>
              <a:cs typeface="Times New Roman" panose="02020603050405020304" pitchFamily="18" charset="0"/>
            </a:endParaRPr>
          </a:p>
          <a:p>
            <a:r>
              <a:rPr lang="es-CL" sz="2400" b="1" u="sng" dirty="0">
                <a:ea typeface="Calibri" panose="020F0502020204030204" pitchFamily="34" charset="0"/>
                <a:cs typeface="Times New Roman" panose="02020603050405020304" pitchFamily="18" charset="0"/>
              </a:rPr>
              <a:t>Presunción de aceptación de la ultima oferta</a:t>
            </a:r>
            <a:r>
              <a:rPr lang="es-CL" sz="2400" b="1" dirty="0">
                <a:ea typeface="Calibri" panose="020F0502020204030204" pitchFamily="34" charset="0"/>
                <a:cs typeface="Times New Roman" panose="02020603050405020304" pitchFamily="18" charset="0"/>
              </a:rPr>
              <a:t>: </a:t>
            </a:r>
            <a:r>
              <a:rPr lang="es-ES_tradnl" sz="2400" dirty="0"/>
              <a:t>En caso de no ejercer la facultad señalada en el inciso anterior, se entenderá que el sindicato ha optado por aceptar la última oferta del empleador.</a:t>
            </a:r>
            <a:endParaRPr lang="es-CL" sz="2400" dirty="0"/>
          </a:p>
          <a:p>
            <a:pPr algn="just">
              <a:lnSpc>
                <a:spcPct val="115000"/>
              </a:lnSpc>
              <a:spcAft>
                <a:spcPts val="600"/>
              </a:spcAft>
            </a:pPr>
            <a:endParaRPr lang="es-CL" sz="15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33685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3316" y="260649"/>
            <a:ext cx="7619083" cy="5620769"/>
          </a:xfrm>
          <a:prstGeom prst="rect">
            <a:avLst/>
          </a:prstGeom>
        </p:spPr>
        <p:txBody>
          <a:bodyPr wrap="square">
            <a:spAutoFit/>
          </a:bodyPr>
          <a:lstStyle/>
          <a:p>
            <a:pPr algn="just">
              <a:lnSpc>
                <a:spcPct val="115000"/>
              </a:lnSpc>
              <a:spcAft>
                <a:spcPts val="600"/>
              </a:spcAft>
            </a:pPr>
            <a:endParaRPr lang="es-CL" sz="1500" b="1" dirty="0">
              <a:ea typeface="Calibri" panose="020F0502020204030204" pitchFamily="34" charset="0"/>
              <a:cs typeface="Times New Roman" panose="02020603050405020304" pitchFamily="18" charset="0"/>
            </a:endParaRPr>
          </a:p>
          <a:p>
            <a:pPr algn="just">
              <a:lnSpc>
                <a:spcPct val="115000"/>
              </a:lnSpc>
              <a:spcAft>
                <a:spcPts val="600"/>
              </a:spcAft>
            </a:pPr>
            <a:r>
              <a:rPr lang="es-CL" sz="2800" b="1" dirty="0">
                <a:ea typeface="Calibri" panose="020F0502020204030204" pitchFamily="34" charset="0"/>
                <a:cs typeface="Times New Roman" panose="02020603050405020304" pitchFamily="18" charset="0"/>
              </a:rPr>
              <a:t>facultad de presentar nuevas ofertas durante la huelga</a:t>
            </a:r>
            <a:r>
              <a:rPr lang="es-CL" sz="2800" dirty="0">
                <a:ea typeface="Calibri" panose="020F0502020204030204" pitchFamily="34" charset="0"/>
                <a:cs typeface="Times New Roman" panose="02020603050405020304" pitchFamily="18" charset="0"/>
              </a:rPr>
              <a:t>.</a:t>
            </a:r>
            <a:r>
              <a:rPr lang="es-CL" sz="2800" b="1" dirty="0">
                <a:ea typeface="Calibri" panose="020F0502020204030204" pitchFamily="34" charset="0"/>
                <a:cs typeface="Times New Roman" panose="02020603050405020304" pitchFamily="18" charset="0"/>
              </a:rPr>
              <a:t> Art 356:</a:t>
            </a:r>
          </a:p>
          <a:p>
            <a:pPr algn="just">
              <a:lnSpc>
                <a:spcPct val="115000"/>
              </a:lnSpc>
              <a:spcAft>
                <a:spcPts val="600"/>
              </a:spcAft>
            </a:pPr>
            <a:r>
              <a:rPr lang="es-ES_tradnl" sz="2800" dirty="0"/>
              <a:t>Iniciada la huelga, la comisión negociadora de empresa podrá presentar una nueva oferta.</a:t>
            </a:r>
          </a:p>
          <a:p>
            <a:pPr algn="just">
              <a:lnSpc>
                <a:spcPct val="115000"/>
              </a:lnSpc>
              <a:spcAft>
                <a:spcPts val="600"/>
              </a:spcAft>
            </a:pPr>
            <a:r>
              <a:rPr lang="es-ES_tradnl" sz="2800" dirty="0"/>
              <a:t>los trabajadores deberán pronunciarse dentro de los 5 días siguientes: siguen en huelga o aceptación de la nueva oferta. </a:t>
            </a:r>
          </a:p>
          <a:p>
            <a:pPr algn="just">
              <a:lnSpc>
                <a:spcPct val="115000"/>
              </a:lnSpc>
              <a:spcAft>
                <a:spcPts val="600"/>
              </a:spcAft>
            </a:pPr>
            <a:r>
              <a:rPr lang="es-ES_tradnl" sz="2800" dirty="0"/>
              <a:t>La aceptación de la nueva oferta deberá ser aprobada por la mayoría absoluta de los trabajadores.</a:t>
            </a:r>
            <a:endParaRPr lang="es-CL" sz="2800" dirty="0"/>
          </a:p>
        </p:txBody>
      </p:sp>
    </p:spTree>
    <p:extLst>
      <p:ext uri="{BB962C8B-B14F-4D97-AF65-F5344CB8AC3E}">
        <p14:creationId xmlns:p14="http://schemas.microsoft.com/office/powerpoint/2010/main" val="14409682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a:t>EJECUCION DE LA HUELGA</a:t>
            </a:r>
          </a:p>
        </p:txBody>
      </p:sp>
      <p:sp>
        <p:nvSpPr>
          <p:cNvPr id="3" name="Marcador de contenido 2"/>
          <p:cNvSpPr>
            <a:spLocks noGrp="1"/>
          </p:cNvSpPr>
          <p:nvPr>
            <p:ph idx="1"/>
          </p:nvPr>
        </p:nvSpPr>
        <p:spPr>
          <a:xfrm>
            <a:off x="395536" y="836712"/>
            <a:ext cx="8208912" cy="4523482"/>
          </a:xfrm>
        </p:spPr>
        <p:txBody>
          <a:bodyPr/>
          <a:lstStyle/>
          <a:p>
            <a:r>
              <a:rPr lang="es-CL" sz="2400" dirty="0"/>
              <a:t>Rechazada la última oferta, es decir, acordada la huelga, esta deberá hacerse efectiva a partir del 5°día siguiente a su aprobación. </a:t>
            </a:r>
            <a:r>
              <a:rPr lang="es-CL" sz="2400" b="1" dirty="0">
                <a:solidFill>
                  <a:srgbClr val="FF0000"/>
                </a:solidFill>
              </a:rPr>
              <a:t>(NUEVO PLAZO).</a:t>
            </a:r>
            <a:r>
              <a:rPr lang="es-CL" sz="2400" dirty="0"/>
              <a:t> Art. 350</a:t>
            </a:r>
          </a:p>
          <a:p>
            <a:endParaRPr lang="es-CL" sz="2400" dirty="0"/>
          </a:p>
          <a:p>
            <a:pPr marL="0" indent="0" algn="just">
              <a:buNone/>
            </a:pPr>
            <a:r>
              <a:rPr lang="es-CL" sz="2400" dirty="0"/>
              <a:t>“La última oferta o la huelga deberán ser acordadas por la mayoría absoluta de los trabajadores representados por el sindicato. Del quórum de votación se descontarán aquellos trabajadores que no se encuentren actualmente prestando servicios en la empresa por licencia médica, feriado legal o aquellos que, por requerimientos de la empresa, se encuentren fuera del lugar habitual donde prestan servicios</a:t>
            </a:r>
          </a:p>
          <a:p>
            <a:pPr marL="0" indent="0" algn="just">
              <a:buNone/>
            </a:pPr>
            <a:r>
              <a:rPr lang="es-CL" sz="2400" dirty="0"/>
              <a:t>De aprobarse la huelga, esta se hará efectiva a partir del inicio de la respectiva jornada del </a:t>
            </a:r>
            <a:r>
              <a:rPr lang="es-CL" sz="2400" b="1" dirty="0">
                <a:solidFill>
                  <a:srgbClr val="FF0000"/>
                </a:solidFill>
              </a:rPr>
              <a:t>quinto día siguiente a su aprobación.</a:t>
            </a:r>
          </a:p>
        </p:txBody>
      </p:sp>
      <p:sp>
        <p:nvSpPr>
          <p:cNvPr id="4" name="Marcador de número de diapositiva 3"/>
          <p:cNvSpPr>
            <a:spLocks noGrp="1"/>
          </p:cNvSpPr>
          <p:nvPr>
            <p:ph type="sldNum" sz="quarter" idx="11"/>
          </p:nvPr>
        </p:nvSpPr>
        <p:spPr/>
        <p:txBody>
          <a:bodyPr/>
          <a:lstStyle/>
          <a:p>
            <a:pPr>
              <a:defRPr/>
            </a:pPr>
            <a:fld id="{21A6C31B-4C1E-483A-96C8-34473D67303E}" type="slidenum">
              <a:rPr lang="en-US" smtClean="0"/>
              <a:pPr>
                <a:defRPr/>
              </a:pPr>
              <a:t>56</a:t>
            </a:fld>
            <a:endParaRPr lang="en-US"/>
          </a:p>
        </p:txBody>
      </p:sp>
    </p:spTree>
    <p:extLst>
      <p:ext uri="{BB962C8B-B14F-4D97-AF65-F5344CB8AC3E}">
        <p14:creationId xmlns:p14="http://schemas.microsoft.com/office/powerpoint/2010/main" val="37099724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a:t>MEDIACION OBLIGATORIA</a:t>
            </a:r>
            <a:br>
              <a:rPr lang="es-CL" dirty="0"/>
            </a:br>
            <a:r>
              <a:rPr lang="es-CL" dirty="0"/>
              <a:t>(Ex Buenos Oficios)</a:t>
            </a:r>
          </a:p>
        </p:txBody>
      </p:sp>
      <p:sp>
        <p:nvSpPr>
          <p:cNvPr id="3" name="Marcador de contenido 2"/>
          <p:cNvSpPr>
            <a:spLocks noGrp="1"/>
          </p:cNvSpPr>
          <p:nvPr>
            <p:ph idx="1"/>
          </p:nvPr>
        </p:nvSpPr>
        <p:spPr>
          <a:xfrm>
            <a:off x="600076" y="1828800"/>
            <a:ext cx="7800974" cy="3394472"/>
          </a:xfrm>
        </p:spPr>
        <p:txBody>
          <a:bodyPr/>
          <a:lstStyle/>
          <a:p>
            <a:r>
              <a:rPr lang="es-CL" dirty="0"/>
              <a:t>Esta mediación obligatoria </a:t>
            </a:r>
            <a:r>
              <a:rPr lang="es-CL" b="1" dirty="0">
                <a:solidFill>
                  <a:srgbClr val="FF0000"/>
                </a:solidFill>
              </a:rPr>
              <a:t>podrá</a:t>
            </a:r>
            <a:r>
              <a:rPr lang="es-CL" dirty="0"/>
              <a:t> ser requerida dentro de los 4 días siguientes  de acordada la huelga, en este caso no será aplicable el artículo 312 y podrás ser solicitada en día inhábil (domicilio del Inspector o correo electrónico).</a:t>
            </a:r>
          </a:p>
          <a:p>
            <a:r>
              <a:rPr lang="es-CL" b="1" dirty="0">
                <a:solidFill>
                  <a:srgbClr val="FF0000"/>
                </a:solidFill>
              </a:rPr>
              <a:t>Quien la solicita: </a:t>
            </a:r>
            <a:r>
              <a:rPr lang="es-CL" dirty="0">
                <a:solidFill>
                  <a:schemeClr val="tx1"/>
                </a:solidFill>
              </a:rPr>
              <a:t>Cualquiera de las partes. </a:t>
            </a:r>
            <a:r>
              <a:rPr lang="es-CL" b="1" dirty="0">
                <a:solidFill>
                  <a:schemeClr val="tx1"/>
                </a:solidFill>
              </a:rPr>
              <a:t>c</a:t>
            </a:r>
            <a:r>
              <a:rPr lang="es-CL" dirty="0">
                <a:solidFill>
                  <a:schemeClr val="tx1"/>
                </a:solidFill>
              </a:rPr>
              <a:t>omisión</a:t>
            </a:r>
            <a:r>
              <a:rPr lang="es-CL" dirty="0"/>
              <a:t> negociadora mayoría absoluta de sus integrantes.</a:t>
            </a:r>
          </a:p>
          <a:p>
            <a:r>
              <a:rPr lang="es-CL" b="1" dirty="0">
                <a:solidFill>
                  <a:srgbClr val="FF0000"/>
                </a:solidFill>
              </a:rPr>
              <a:t>Efecto</a:t>
            </a:r>
            <a:r>
              <a:rPr lang="es-CL" dirty="0"/>
              <a:t>: Suspensión inicio huelga por duración de la mediación (5 días)</a:t>
            </a:r>
          </a:p>
          <a:p>
            <a:r>
              <a:rPr lang="es-CL" dirty="0"/>
              <a:t>Mediación suspende huelga por el plazo legal, aún si partes deciden ponerle término antes de los 5 días, huelga deberá iniciarse al día hábil siguiente del término de la mediación. Acá aplica artículo 312. </a:t>
            </a:r>
          </a:p>
          <a:p>
            <a:r>
              <a:rPr lang="es-CL" dirty="0"/>
              <a:t>Partes de común acuerdo podrán solicitar prorroga por otros 5 días (de 1 a 5), estos son días corridos.</a:t>
            </a:r>
          </a:p>
        </p:txBody>
      </p:sp>
      <p:sp>
        <p:nvSpPr>
          <p:cNvPr id="4" name="Marcador de número de diapositiva 3"/>
          <p:cNvSpPr>
            <a:spLocks noGrp="1"/>
          </p:cNvSpPr>
          <p:nvPr>
            <p:ph type="sldNum" sz="quarter" idx="11"/>
          </p:nvPr>
        </p:nvSpPr>
        <p:spPr/>
        <p:txBody>
          <a:bodyPr/>
          <a:lstStyle/>
          <a:p>
            <a:pPr>
              <a:defRPr/>
            </a:pPr>
            <a:fld id="{21A6C31B-4C1E-483A-96C8-34473D67303E}" type="slidenum">
              <a:rPr lang="en-US" smtClean="0"/>
              <a:pPr>
                <a:defRPr/>
              </a:pPr>
              <a:t>57</a:t>
            </a:fld>
            <a:endParaRPr lang="en-US"/>
          </a:p>
        </p:txBody>
      </p:sp>
    </p:spTree>
    <p:extLst>
      <p:ext uri="{BB962C8B-B14F-4D97-AF65-F5344CB8AC3E}">
        <p14:creationId xmlns:p14="http://schemas.microsoft.com/office/powerpoint/2010/main" val="36244336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49062" y="65850"/>
            <a:ext cx="6019281" cy="461665"/>
          </a:xfrm>
          <a:prstGeom prst="rect">
            <a:avLst/>
          </a:prstGeom>
          <a:noFill/>
        </p:spPr>
        <p:txBody>
          <a:bodyPr wrap="square" rtlCol="0">
            <a:spAutoFit/>
          </a:bodyPr>
          <a:lstStyle/>
          <a:p>
            <a:pPr algn="ctr"/>
            <a:r>
              <a:rPr lang="es-ES" sz="2400" dirty="0">
                <a:solidFill>
                  <a:srgbClr val="005082"/>
                </a:solidFill>
                <a:latin typeface="Calibri Light" charset="0"/>
                <a:ea typeface="Calibri Light" charset="0"/>
                <a:cs typeface="Calibri Light" charset="0"/>
              </a:rPr>
              <a:t>Descuelgue / Reintegro</a:t>
            </a:r>
            <a:endParaRPr lang="es-ES_tradnl" sz="2400" dirty="0">
              <a:solidFill>
                <a:srgbClr val="005082"/>
              </a:solidFill>
              <a:latin typeface="Calibri Light" charset="0"/>
              <a:ea typeface="Calibri Light" charset="0"/>
              <a:cs typeface="Calibri Light" charset="0"/>
            </a:endParaRPr>
          </a:p>
        </p:txBody>
      </p:sp>
      <p:grpSp>
        <p:nvGrpSpPr>
          <p:cNvPr id="11" name="Agrupar 10"/>
          <p:cNvGrpSpPr/>
          <p:nvPr/>
        </p:nvGrpSpPr>
        <p:grpSpPr>
          <a:xfrm>
            <a:off x="3762000" y="5286938"/>
            <a:ext cx="1620000" cy="70875"/>
            <a:chOff x="4649125" y="6732000"/>
            <a:chExt cx="2880000" cy="126000"/>
          </a:xfrm>
        </p:grpSpPr>
        <p:sp>
          <p:nvSpPr>
            <p:cNvPr id="15" name="Rectángulo 14"/>
            <p:cNvSpPr/>
            <p:nvPr/>
          </p:nvSpPr>
          <p:spPr>
            <a:xfrm>
              <a:off x="4649125" y="6732000"/>
              <a:ext cx="1260000" cy="1260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5909125" y="6732000"/>
              <a:ext cx="1620000" cy="1260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
        <p:nvSpPr>
          <p:cNvPr id="5" name="Lágrima 4"/>
          <p:cNvSpPr/>
          <p:nvPr/>
        </p:nvSpPr>
        <p:spPr>
          <a:xfrm>
            <a:off x="467545" y="1513481"/>
            <a:ext cx="360040" cy="221674"/>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3" name="Lágrima 42"/>
          <p:cNvSpPr/>
          <p:nvPr/>
        </p:nvSpPr>
        <p:spPr>
          <a:xfrm>
            <a:off x="467545" y="1651947"/>
            <a:ext cx="410738" cy="270019"/>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4" name="Lágrima 43"/>
          <p:cNvSpPr/>
          <p:nvPr/>
        </p:nvSpPr>
        <p:spPr>
          <a:xfrm>
            <a:off x="1668815" y="1735155"/>
            <a:ext cx="124108" cy="124108"/>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4" name="Agrupar 3"/>
          <p:cNvGrpSpPr/>
          <p:nvPr/>
        </p:nvGrpSpPr>
        <p:grpSpPr>
          <a:xfrm>
            <a:off x="772418" y="1530530"/>
            <a:ext cx="3242364" cy="1676510"/>
            <a:chOff x="1398420" y="1432560"/>
            <a:chExt cx="4865569" cy="1741592"/>
          </a:xfrm>
        </p:grpSpPr>
        <p:sp>
          <p:nvSpPr>
            <p:cNvPr id="34" name="Rectángulo 33"/>
            <p:cNvSpPr/>
            <p:nvPr/>
          </p:nvSpPr>
          <p:spPr>
            <a:xfrm>
              <a:off x="1398420" y="1432560"/>
              <a:ext cx="4794990" cy="1440180"/>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1" name="CuadroTexto 40"/>
            <p:cNvSpPr txBox="1"/>
            <p:nvPr/>
          </p:nvSpPr>
          <p:spPr>
            <a:xfrm>
              <a:off x="1398420" y="1675597"/>
              <a:ext cx="4865569" cy="1498555"/>
            </a:xfrm>
            <a:prstGeom prst="rect">
              <a:avLst/>
            </a:prstGeom>
            <a:noFill/>
          </p:spPr>
          <p:txBody>
            <a:bodyPr wrap="square" rtlCol="0">
              <a:spAutoFit/>
            </a:bodyPr>
            <a:lstStyle/>
            <a:p>
              <a:r>
                <a:rPr lang="es-ES_tradnl" sz="1400" dirty="0">
                  <a:solidFill>
                    <a:schemeClr val="bg1"/>
                  </a:solidFill>
                  <a:latin typeface="Calibri Light" charset="0"/>
                  <a:ea typeface="Calibri Light" charset="0"/>
                  <a:cs typeface="Calibri Light" charset="0"/>
                </a:rPr>
                <a:t>Se permite al empleador ofrecer o aceptar el descuelgue individual de los trabajadores que se encuentran en huelga, a partir del día 15 de haberse hecho efectiva. </a:t>
              </a:r>
            </a:p>
          </p:txBody>
        </p:sp>
      </p:grpSp>
      <p:grpSp>
        <p:nvGrpSpPr>
          <p:cNvPr id="24" name="Agrupar 23"/>
          <p:cNvGrpSpPr/>
          <p:nvPr/>
        </p:nvGrpSpPr>
        <p:grpSpPr>
          <a:xfrm>
            <a:off x="683569" y="603278"/>
            <a:ext cx="3530786" cy="841632"/>
            <a:chOff x="8682086" y="228388"/>
            <a:chExt cx="4542194" cy="744090"/>
          </a:xfrm>
        </p:grpSpPr>
        <p:sp>
          <p:nvSpPr>
            <p:cNvPr id="25" name="Pentágono 24"/>
            <p:cNvSpPr/>
            <p:nvPr/>
          </p:nvSpPr>
          <p:spPr>
            <a:xfrm rot="10800000" flipH="1">
              <a:off x="8682086" y="289013"/>
              <a:ext cx="4542194" cy="474676"/>
            </a:xfrm>
            <a:prstGeom prst="homePlate">
              <a:avLst/>
            </a:prstGeom>
            <a:solidFill>
              <a:srgbClr val="3746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6" name="CuadroTexto 25"/>
            <p:cNvSpPr txBox="1"/>
            <p:nvPr/>
          </p:nvSpPr>
          <p:spPr>
            <a:xfrm>
              <a:off x="8796386" y="228388"/>
              <a:ext cx="3543940" cy="744090"/>
            </a:xfrm>
            <a:prstGeom prst="rect">
              <a:avLst/>
            </a:prstGeom>
            <a:noFill/>
          </p:spPr>
          <p:txBody>
            <a:bodyPr wrap="square" rtlCol="0">
              <a:spAutoFit/>
            </a:bodyPr>
            <a:lstStyle/>
            <a:p>
              <a:r>
                <a:rPr lang="es-ES" b="1" dirty="0">
                  <a:solidFill>
                    <a:schemeClr val="bg1"/>
                  </a:solidFill>
                  <a:latin typeface="+mj-lt"/>
                  <a:ea typeface="Calibri" charset="0"/>
                  <a:cs typeface="Calibri" charset="0"/>
                </a:rPr>
                <a:t>DESCUELGUE CON LA ANTIGUA LEY</a:t>
              </a:r>
              <a:endParaRPr lang="es-ES_tradnl" b="1" dirty="0">
                <a:solidFill>
                  <a:schemeClr val="bg1"/>
                </a:solidFill>
                <a:latin typeface="+mj-lt"/>
                <a:ea typeface="Calibri" charset="0"/>
                <a:cs typeface="Calibri" charset="0"/>
              </a:endParaRPr>
            </a:p>
          </p:txBody>
        </p:sp>
      </p:grpSp>
      <p:grpSp>
        <p:nvGrpSpPr>
          <p:cNvPr id="27" name="Agrupar 26"/>
          <p:cNvGrpSpPr/>
          <p:nvPr/>
        </p:nvGrpSpPr>
        <p:grpSpPr>
          <a:xfrm>
            <a:off x="4771348" y="579668"/>
            <a:ext cx="2824988" cy="681349"/>
            <a:chOff x="8682086" y="289013"/>
            <a:chExt cx="4542194" cy="999453"/>
          </a:xfrm>
          <a:solidFill>
            <a:srgbClr val="97C33A"/>
          </a:solidFill>
        </p:grpSpPr>
        <p:sp>
          <p:nvSpPr>
            <p:cNvPr id="28" name="Pentágono 27"/>
            <p:cNvSpPr/>
            <p:nvPr/>
          </p:nvSpPr>
          <p:spPr>
            <a:xfrm rot="10800000">
              <a:off x="8682086" y="289013"/>
              <a:ext cx="4542194" cy="474676"/>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9" name="CuadroTexto 28"/>
            <p:cNvSpPr txBox="1"/>
            <p:nvPr/>
          </p:nvSpPr>
          <p:spPr>
            <a:xfrm>
              <a:off x="9446521" y="342578"/>
              <a:ext cx="3543938" cy="945888"/>
            </a:xfrm>
            <a:prstGeom prst="rect">
              <a:avLst/>
            </a:prstGeom>
            <a:grpFill/>
          </p:spPr>
          <p:txBody>
            <a:bodyPr wrap="square" rtlCol="0">
              <a:spAutoFit/>
            </a:bodyPr>
            <a:lstStyle/>
            <a:p>
              <a:pPr algn="r"/>
              <a:r>
                <a:rPr lang="es-ES" b="1" dirty="0">
                  <a:solidFill>
                    <a:schemeClr val="bg1"/>
                  </a:solidFill>
                  <a:latin typeface="+mj-lt"/>
                  <a:ea typeface="Calibri" charset="0"/>
                  <a:cs typeface="Calibri" charset="0"/>
                </a:rPr>
                <a:t>REINTEGRO CON LA NUEVA LEY</a:t>
              </a:r>
              <a:endParaRPr lang="es-ES_tradnl" b="1" dirty="0">
                <a:solidFill>
                  <a:schemeClr val="bg1"/>
                </a:solidFill>
                <a:latin typeface="+mj-lt"/>
                <a:ea typeface="Calibri" charset="0"/>
                <a:cs typeface="Calibri" charset="0"/>
              </a:endParaRPr>
            </a:p>
          </p:txBody>
        </p:sp>
      </p:grpSp>
      <p:grpSp>
        <p:nvGrpSpPr>
          <p:cNvPr id="6" name="Agrupar 5"/>
          <p:cNvGrpSpPr/>
          <p:nvPr/>
        </p:nvGrpSpPr>
        <p:grpSpPr>
          <a:xfrm>
            <a:off x="4544964" y="1297535"/>
            <a:ext cx="3627436" cy="1364151"/>
            <a:chOff x="6217920" y="1432560"/>
            <a:chExt cx="4774672" cy="1528898"/>
          </a:xfrm>
        </p:grpSpPr>
        <p:sp>
          <p:nvSpPr>
            <p:cNvPr id="33" name="Rectángulo 32"/>
            <p:cNvSpPr/>
            <p:nvPr/>
          </p:nvSpPr>
          <p:spPr>
            <a:xfrm>
              <a:off x="6217920" y="1432560"/>
              <a:ext cx="4774672" cy="1440180"/>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6" name="CuadroTexto 45"/>
            <p:cNvSpPr txBox="1"/>
            <p:nvPr/>
          </p:nvSpPr>
          <p:spPr>
            <a:xfrm>
              <a:off x="7002546" y="1432560"/>
              <a:ext cx="3873184" cy="1528898"/>
            </a:xfrm>
            <a:prstGeom prst="rect">
              <a:avLst/>
            </a:prstGeom>
            <a:noFill/>
          </p:spPr>
          <p:txBody>
            <a:bodyPr wrap="square" rtlCol="0">
              <a:spAutoFit/>
            </a:bodyPr>
            <a:lstStyle/>
            <a:p>
              <a:pPr algn="r"/>
              <a:r>
                <a:rPr lang="es-ES_tradnl" sz="1400" dirty="0">
                  <a:solidFill>
                    <a:schemeClr val="bg1"/>
                  </a:solidFill>
                  <a:latin typeface="Calibri Light" charset="0"/>
                  <a:ea typeface="Calibri Light" charset="0"/>
                  <a:cs typeface="Calibri Light" charset="0"/>
                </a:rPr>
                <a:t>Se prohíbe al empleador ofrecer o aceptar el reintegro individual de los trabajadores que se encuentran en huelga, salvo en las condiciones que establece la ley</a:t>
              </a:r>
              <a:r>
                <a:rPr lang="es-ES_tradnl" sz="788" dirty="0">
                  <a:solidFill>
                    <a:schemeClr val="bg1"/>
                  </a:solidFill>
                  <a:latin typeface="Calibri Light" charset="0"/>
                  <a:ea typeface="Calibri Light" charset="0"/>
                  <a:cs typeface="Calibri Light" charset="0"/>
                </a:rPr>
                <a:t>.</a:t>
              </a:r>
            </a:p>
          </p:txBody>
        </p:sp>
      </p:grpSp>
      <p:sp>
        <p:nvSpPr>
          <p:cNvPr id="3" name="Elipse 2"/>
          <p:cNvSpPr/>
          <p:nvPr/>
        </p:nvSpPr>
        <p:spPr>
          <a:xfrm>
            <a:off x="4423977" y="2480235"/>
            <a:ext cx="405634" cy="4056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47" name="Agrupar 46"/>
          <p:cNvGrpSpPr/>
          <p:nvPr/>
        </p:nvGrpSpPr>
        <p:grpSpPr>
          <a:xfrm>
            <a:off x="395537" y="2948509"/>
            <a:ext cx="3860194" cy="3504827"/>
            <a:chOff x="1398420" y="1432560"/>
            <a:chExt cx="4839975" cy="3852214"/>
          </a:xfrm>
          <a:solidFill>
            <a:srgbClr val="E6F0FA"/>
          </a:solidFill>
        </p:grpSpPr>
        <p:sp>
          <p:nvSpPr>
            <p:cNvPr id="48" name="Rectángulo 47"/>
            <p:cNvSpPr/>
            <p:nvPr/>
          </p:nvSpPr>
          <p:spPr>
            <a:xfrm>
              <a:off x="1398420" y="1432560"/>
              <a:ext cx="4794990" cy="330895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9" name="CuadroTexto 48"/>
            <p:cNvSpPr txBox="1"/>
            <p:nvPr/>
          </p:nvSpPr>
          <p:spPr>
            <a:xfrm>
              <a:off x="1398421" y="1748206"/>
              <a:ext cx="4839974" cy="3536568"/>
            </a:xfrm>
            <a:prstGeom prst="rect">
              <a:avLst/>
            </a:prstGeom>
            <a:noFill/>
          </p:spPr>
          <p:txBody>
            <a:bodyPr wrap="square" rtlCol="0">
              <a:spAutoFit/>
            </a:bodyPr>
            <a:lstStyle/>
            <a:p>
              <a:r>
                <a:rPr lang="es-ES_tradnl" sz="1600" dirty="0">
                  <a:solidFill>
                    <a:srgbClr val="556F79"/>
                  </a:solidFill>
                  <a:latin typeface="Calibri Light" charset="0"/>
                  <a:ea typeface="Calibri Light" charset="0"/>
                  <a:cs typeface="Calibri Light" charset="0"/>
                </a:rPr>
                <a:t>No se distingue entre tamaño de empresa.</a:t>
              </a:r>
            </a:p>
            <a:p>
              <a:r>
                <a:rPr lang="es-ES_tradnl" sz="1600" dirty="0">
                  <a:solidFill>
                    <a:srgbClr val="556F79"/>
                  </a:solidFill>
                  <a:latin typeface="Calibri Light" charset="0"/>
                  <a:ea typeface="Calibri Light" charset="0"/>
                  <a:cs typeface="Calibri Light" charset="0"/>
                </a:rPr>
                <a:t>Para ejercer el descuelgue debe ofrecer en la última oferta:</a:t>
              </a:r>
            </a:p>
            <a:p>
              <a:r>
                <a:rPr lang="es-ES_tradnl" sz="1600" b="1" dirty="0">
                  <a:solidFill>
                    <a:srgbClr val="556F79"/>
                  </a:solidFill>
                  <a:latin typeface="Calibri Light" charset="0"/>
                  <a:ea typeface="Calibri Light" charset="0"/>
                  <a:cs typeface="Calibri Light" charset="0"/>
                </a:rPr>
                <a:t>A)  </a:t>
              </a:r>
              <a:r>
                <a:rPr lang="es-ES_tradnl" sz="1600" dirty="0">
                  <a:solidFill>
                    <a:srgbClr val="556F79"/>
                  </a:solidFill>
                  <a:latin typeface="Calibri Light" charset="0"/>
                  <a:ea typeface="Calibri Light" charset="0"/>
                  <a:cs typeface="Calibri Light" charset="0"/>
                </a:rPr>
                <a:t>Idénticas estipulaciones que las contenidas en el instrumento colectivo vigente, adicionando el reajuste del IPC del período comprendido entre el último reajuste y la fecha de vigencia del instrumento.</a:t>
              </a:r>
            </a:p>
            <a:p>
              <a:r>
                <a:rPr lang="es-ES_tradnl" sz="1600" b="1" dirty="0">
                  <a:solidFill>
                    <a:srgbClr val="556F79"/>
                  </a:solidFill>
                  <a:latin typeface="Calibri Light" charset="0"/>
                  <a:ea typeface="Calibri Light" charset="0"/>
                  <a:cs typeface="Calibri Light" charset="0"/>
                </a:rPr>
                <a:t>B)  </a:t>
              </a:r>
              <a:r>
                <a:rPr lang="es-ES_tradnl" sz="1600" dirty="0" err="1">
                  <a:solidFill>
                    <a:srgbClr val="556F79"/>
                  </a:solidFill>
                  <a:latin typeface="Calibri Light" charset="0"/>
                  <a:ea typeface="Calibri Light" charset="0"/>
                  <a:cs typeface="Calibri Light" charset="0"/>
                </a:rPr>
                <a:t>Reajustabilidad</a:t>
              </a:r>
              <a:r>
                <a:rPr lang="es-ES_tradnl" sz="1600" dirty="0">
                  <a:solidFill>
                    <a:srgbClr val="556F79"/>
                  </a:solidFill>
                  <a:latin typeface="Calibri Light" charset="0"/>
                  <a:ea typeface="Calibri Light" charset="0"/>
                  <a:cs typeface="Calibri Light" charset="0"/>
                </a:rPr>
                <a:t> mínima anual del IPC, excluidos los últimos 12 meses del contrato.</a:t>
              </a:r>
            </a:p>
            <a:p>
              <a:r>
                <a:rPr lang="es-ES_tradnl" sz="1600" b="1" dirty="0">
                  <a:solidFill>
                    <a:srgbClr val="556F79"/>
                  </a:solidFill>
                  <a:latin typeface="Calibri Light" charset="0"/>
                  <a:ea typeface="Calibri Light" charset="0"/>
                  <a:cs typeface="Calibri Light" charset="0"/>
                </a:rPr>
                <a:t>C)  </a:t>
              </a:r>
              <a:r>
                <a:rPr lang="es-ES_tradnl" sz="1600" dirty="0">
                  <a:solidFill>
                    <a:srgbClr val="556F79"/>
                  </a:solidFill>
                  <a:latin typeface="Calibri Light" charset="0"/>
                  <a:ea typeface="Calibri Light" charset="0"/>
                  <a:cs typeface="Calibri Light" charset="0"/>
                </a:rPr>
                <a:t>Bono de reemplazo de 4 unidades de fomento</a:t>
              </a:r>
              <a:r>
                <a:rPr lang="es-ES_tradnl" sz="788" dirty="0">
                  <a:solidFill>
                    <a:srgbClr val="556F79"/>
                  </a:solidFill>
                  <a:latin typeface="Calibri Light" charset="0"/>
                  <a:ea typeface="Calibri Light" charset="0"/>
                  <a:cs typeface="Calibri Light" charset="0"/>
                </a:rPr>
                <a:t>. </a:t>
              </a:r>
            </a:p>
          </p:txBody>
        </p:sp>
      </p:grpSp>
      <p:grpSp>
        <p:nvGrpSpPr>
          <p:cNvPr id="50" name="Agrupar 49"/>
          <p:cNvGrpSpPr/>
          <p:nvPr/>
        </p:nvGrpSpPr>
        <p:grpSpPr>
          <a:xfrm>
            <a:off x="4423978" y="2976798"/>
            <a:ext cx="4540510" cy="3798069"/>
            <a:chOff x="6096434" y="1432559"/>
            <a:chExt cx="4896158" cy="3308955"/>
          </a:xfrm>
          <a:solidFill>
            <a:srgbClr val="E6F0FA"/>
          </a:solidFill>
        </p:grpSpPr>
        <p:sp>
          <p:nvSpPr>
            <p:cNvPr id="51" name="Rectángulo 50"/>
            <p:cNvSpPr/>
            <p:nvPr/>
          </p:nvSpPr>
          <p:spPr>
            <a:xfrm>
              <a:off x="6217920" y="1432559"/>
              <a:ext cx="4774672" cy="330895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2" name="CuadroTexto 51"/>
            <p:cNvSpPr txBox="1"/>
            <p:nvPr/>
          </p:nvSpPr>
          <p:spPr>
            <a:xfrm>
              <a:off x="6096434" y="1640484"/>
              <a:ext cx="4896158" cy="2332828"/>
            </a:xfrm>
            <a:prstGeom prst="rect">
              <a:avLst/>
            </a:prstGeom>
            <a:noFill/>
          </p:spPr>
          <p:txBody>
            <a:bodyPr wrap="square" rtlCol="0">
              <a:spAutoFit/>
            </a:bodyPr>
            <a:lstStyle/>
            <a:p>
              <a:pPr algn="r"/>
              <a:r>
                <a:rPr lang="es-ES_tradnl" sz="1400" dirty="0">
                  <a:solidFill>
                    <a:srgbClr val="556F79"/>
                  </a:solidFill>
                  <a:latin typeface="Calibri Light" charset="0"/>
                  <a:ea typeface="Calibri Light" charset="0"/>
                  <a:cs typeface="Calibri Light" charset="0"/>
                </a:rPr>
                <a:t>Solo se pueden reintegrar en la gran y mediana empresa, a partir del día 16 de iniciada la huelga y en la micro y pequeña empresa, a partir del día 6 de iniciada la huelga, si se cumplen con los siguientes requisitos:</a:t>
              </a:r>
            </a:p>
            <a:p>
              <a:pPr marL="342900" indent="-342900" algn="r">
                <a:buAutoNum type="alphaUcParenR"/>
              </a:pPr>
              <a:r>
                <a:rPr lang="es-ES_tradnl" sz="1400" dirty="0">
                  <a:solidFill>
                    <a:srgbClr val="556F79"/>
                  </a:solidFill>
                  <a:latin typeface="Calibri Light" charset="0"/>
                  <a:ea typeface="Calibri Light" charset="0"/>
                  <a:cs typeface="Calibri Light" charset="0"/>
                </a:rPr>
                <a:t>Que la </a:t>
              </a:r>
              <a:r>
                <a:rPr lang="es-ES" sz="1400" dirty="0">
                  <a:solidFill>
                    <a:srgbClr val="556F79"/>
                  </a:solidFill>
                  <a:latin typeface="Calibri Light" charset="0"/>
                  <a:ea typeface="Calibri Light" charset="0"/>
                  <a:cs typeface="Calibri Light" charset="0"/>
                </a:rPr>
                <a:t>ú</a:t>
              </a:r>
              <a:r>
                <a:rPr lang="es-ES_tradnl" sz="1400" dirty="0" err="1">
                  <a:solidFill>
                    <a:srgbClr val="556F79"/>
                  </a:solidFill>
                  <a:latin typeface="Calibri Light" charset="0"/>
                  <a:ea typeface="Calibri Light" charset="0"/>
                  <a:cs typeface="Calibri Light" charset="0"/>
                </a:rPr>
                <a:t>ltima</a:t>
              </a:r>
              <a:r>
                <a:rPr lang="es-ES_tradnl" sz="1400" dirty="0">
                  <a:solidFill>
                    <a:srgbClr val="556F79"/>
                  </a:solidFill>
                  <a:latin typeface="Calibri Light" charset="0"/>
                  <a:ea typeface="Calibri Light" charset="0"/>
                  <a:cs typeface="Calibri Light" charset="0"/>
                </a:rPr>
                <a:t> oferta sea formulada en la forma y plazo legal.</a:t>
              </a:r>
              <a:endParaRPr lang="es-ES_tradnl" sz="1400" b="1" dirty="0">
                <a:solidFill>
                  <a:srgbClr val="556F79"/>
                </a:solidFill>
                <a:latin typeface="Calibri Light" charset="0"/>
                <a:ea typeface="Calibri Light" charset="0"/>
                <a:cs typeface="Calibri Light" charset="0"/>
              </a:endParaRPr>
            </a:p>
            <a:p>
              <a:pPr marL="192881" indent="-192881" algn="r">
                <a:buAutoNum type="alphaUcParenR" startAt="2"/>
              </a:pPr>
              <a:r>
                <a:rPr lang="es-ES_tradnl" sz="1400" dirty="0">
                  <a:solidFill>
                    <a:srgbClr val="556F79"/>
                  </a:solidFill>
                  <a:latin typeface="Calibri Light" charset="0"/>
                  <a:ea typeface="Calibri Light" charset="0"/>
                  <a:cs typeface="Calibri Light" charset="0"/>
                </a:rPr>
                <a:t>Que la empresa ofrezca en su última oferta idénticas estipulaciones que las contenidas en el instrumento colectivo vigente, reajustadas conforme IPC entre la fecha del </a:t>
              </a:r>
              <a:r>
                <a:rPr lang="es-ES" sz="1400" dirty="0">
                  <a:solidFill>
                    <a:srgbClr val="556F79"/>
                  </a:solidFill>
                  <a:latin typeface="Calibri Light" charset="0"/>
                  <a:ea typeface="Calibri Light" charset="0"/>
                  <a:cs typeface="Calibri Light" charset="0"/>
                </a:rPr>
                <a:t>último reajuste y la fecha de término del contrato.</a:t>
              </a:r>
            </a:p>
            <a:p>
              <a:pPr marL="192881" indent="-192881" algn="r">
                <a:buAutoNum type="alphaUcParenR" startAt="2"/>
              </a:pPr>
              <a:r>
                <a:rPr lang="es-ES_tradnl" sz="1400" b="1" dirty="0">
                  <a:solidFill>
                    <a:srgbClr val="556F79"/>
                  </a:solidFill>
                  <a:latin typeface="Calibri Light" charset="0"/>
                  <a:ea typeface="Calibri Light" charset="0"/>
                  <a:cs typeface="Calibri Light" charset="0"/>
                </a:rPr>
                <a:t> </a:t>
              </a:r>
              <a:r>
                <a:rPr lang="es-ES_tradnl" sz="1400" dirty="0">
                  <a:solidFill>
                    <a:srgbClr val="556F79"/>
                  </a:solidFill>
                  <a:latin typeface="Calibri Light" charset="0"/>
                  <a:ea typeface="Calibri Light" charset="0"/>
                  <a:cs typeface="Calibri Light" charset="0"/>
                </a:rPr>
                <a:t> Una </a:t>
              </a:r>
              <a:r>
                <a:rPr lang="es-ES_tradnl" sz="1400" dirty="0" err="1">
                  <a:solidFill>
                    <a:srgbClr val="556F79"/>
                  </a:solidFill>
                  <a:latin typeface="Calibri Light" charset="0"/>
                  <a:ea typeface="Calibri Light" charset="0"/>
                  <a:cs typeface="Calibri Light" charset="0"/>
                </a:rPr>
                <a:t>reajustabilidad</a:t>
              </a:r>
              <a:r>
                <a:rPr lang="es-ES_tradnl" sz="1400" dirty="0">
                  <a:solidFill>
                    <a:srgbClr val="556F79"/>
                  </a:solidFill>
                  <a:latin typeface="Calibri Light" charset="0"/>
                  <a:ea typeface="Calibri Light" charset="0"/>
                  <a:cs typeface="Calibri Light" charset="0"/>
                </a:rPr>
                <a:t> mínima anual del IPC para el período que dure el contrato</a:t>
              </a:r>
              <a:r>
                <a:rPr lang="es-ES_tradnl" sz="788" dirty="0">
                  <a:solidFill>
                    <a:srgbClr val="556F79"/>
                  </a:solidFill>
                  <a:latin typeface="Calibri Light" charset="0"/>
                  <a:ea typeface="Calibri Light" charset="0"/>
                  <a:cs typeface="Calibri Light" charset="0"/>
                </a:rPr>
                <a:t>.</a:t>
              </a:r>
            </a:p>
          </p:txBody>
        </p:sp>
      </p:grpSp>
      <p:sp>
        <p:nvSpPr>
          <p:cNvPr id="35" name="CuadroTexto 34"/>
          <p:cNvSpPr txBox="1"/>
          <p:nvPr/>
        </p:nvSpPr>
        <p:spPr>
          <a:xfrm>
            <a:off x="8316415" y="6194390"/>
            <a:ext cx="383475" cy="21358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s-ES_tradnl" sz="788" b="1" dirty="0">
                <a:solidFill>
                  <a:srgbClr val="1979BA"/>
                </a:solidFill>
                <a:latin typeface="gobCL" charset="0"/>
                <a:ea typeface="gobCL" charset="0"/>
                <a:cs typeface="gobCL" charset="0"/>
              </a:rPr>
              <a:t>21</a:t>
            </a:r>
          </a:p>
        </p:txBody>
      </p:sp>
    </p:spTree>
    <p:extLst>
      <p:ext uri="{BB962C8B-B14F-4D97-AF65-F5344CB8AC3E}">
        <p14:creationId xmlns:p14="http://schemas.microsoft.com/office/powerpoint/2010/main" val="21931745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54976" y="188640"/>
            <a:ext cx="5165295" cy="523220"/>
          </a:xfrm>
          <a:prstGeom prst="rect">
            <a:avLst/>
          </a:prstGeom>
          <a:noFill/>
        </p:spPr>
        <p:txBody>
          <a:bodyPr wrap="square" rtlCol="0">
            <a:spAutoFit/>
          </a:bodyPr>
          <a:lstStyle/>
          <a:p>
            <a:r>
              <a:rPr lang="es-ES" sz="2800" dirty="0">
                <a:solidFill>
                  <a:srgbClr val="005082"/>
                </a:solidFill>
                <a:latin typeface="Calibri Light" charset="0"/>
                <a:ea typeface="Calibri Light" charset="0"/>
                <a:cs typeface="Calibri Light" charset="0"/>
              </a:rPr>
              <a:t>Descuelgue / Reintegro</a:t>
            </a:r>
            <a:endParaRPr lang="es-ES_tradnl" sz="2800" dirty="0">
              <a:solidFill>
                <a:srgbClr val="005082"/>
              </a:solidFill>
              <a:latin typeface="Calibri Light" charset="0"/>
              <a:ea typeface="Calibri Light" charset="0"/>
              <a:cs typeface="Calibri Light" charset="0"/>
            </a:endParaRPr>
          </a:p>
        </p:txBody>
      </p:sp>
      <p:grpSp>
        <p:nvGrpSpPr>
          <p:cNvPr id="11" name="Agrupar 10"/>
          <p:cNvGrpSpPr/>
          <p:nvPr/>
        </p:nvGrpSpPr>
        <p:grpSpPr>
          <a:xfrm>
            <a:off x="3830580" y="6391027"/>
            <a:ext cx="1620000" cy="70875"/>
            <a:chOff x="4649125" y="6732000"/>
            <a:chExt cx="2880000" cy="126000"/>
          </a:xfrm>
        </p:grpSpPr>
        <p:sp>
          <p:nvSpPr>
            <p:cNvPr id="15" name="Rectángulo 14"/>
            <p:cNvSpPr/>
            <p:nvPr/>
          </p:nvSpPr>
          <p:spPr>
            <a:xfrm>
              <a:off x="4649125" y="6732000"/>
              <a:ext cx="1260000" cy="1260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5909125" y="6732000"/>
              <a:ext cx="1620000" cy="1260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
        <p:nvSpPr>
          <p:cNvPr id="44" name="Lágrima 43"/>
          <p:cNvSpPr/>
          <p:nvPr/>
        </p:nvSpPr>
        <p:spPr>
          <a:xfrm>
            <a:off x="1668815" y="1735155"/>
            <a:ext cx="124108" cy="124108"/>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4" name="Agrupar 3"/>
          <p:cNvGrpSpPr/>
          <p:nvPr/>
        </p:nvGrpSpPr>
        <p:grpSpPr>
          <a:xfrm>
            <a:off x="327499" y="2106536"/>
            <a:ext cx="4060759" cy="2622455"/>
            <a:chOff x="1398420" y="1432558"/>
            <a:chExt cx="4794990" cy="1638883"/>
          </a:xfrm>
        </p:grpSpPr>
        <p:sp>
          <p:nvSpPr>
            <p:cNvPr id="34" name="Rectángulo 33"/>
            <p:cNvSpPr/>
            <p:nvPr/>
          </p:nvSpPr>
          <p:spPr>
            <a:xfrm>
              <a:off x="1398420" y="1432558"/>
              <a:ext cx="4794990" cy="1638883"/>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1" name="CuadroTexto 40"/>
            <p:cNvSpPr txBox="1"/>
            <p:nvPr/>
          </p:nvSpPr>
          <p:spPr>
            <a:xfrm>
              <a:off x="1607627" y="1432558"/>
              <a:ext cx="3848648" cy="1443076"/>
            </a:xfrm>
            <a:prstGeom prst="rect">
              <a:avLst/>
            </a:prstGeom>
            <a:noFill/>
          </p:spPr>
          <p:txBody>
            <a:bodyPr wrap="square" rtlCol="0">
              <a:spAutoFit/>
            </a:bodyPr>
            <a:lstStyle/>
            <a:p>
              <a:r>
                <a:rPr lang="es-ES_tradnl" sz="2000" dirty="0">
                  <a:solidFill>
                    <a:schemeClr val="bg1"/>
                  </a:solidFill>
                  <a:latin typeface="Calibri Light" charset="0"/>
                  <a:ea typeface="Calibri Light" charset="0"/>
                  <a:cs typeface="Calibri Light" charset="0"/>
                </a:rPr>
                <a:t>Si no se cumple con los requisitos señalados, los trabajadores pueden reintegrarse a partir del día 30 de haberse hecho efectiva la huelga.</a:t>
              </a:r>
            </a:p>
          </p:txBody>
        </p:sp>
      </p:grpSp>
      <p:grpSp>
        <p:nvGrpSpPr>
          <p:cNvPr id="24" name="Agrupar 23"/>
          <p:cNvGrpSpPr/>
          <p:nvPr/>
        </p:nvGrpSpPr>
        <p:grpSpPr>
          <a:xfrm>
            <a:off x="327500" y="877232"/>
            <a:ext cx="3850232" cy="2056003"/>
            <a:chOff x="8682086" y="289013"/>
            <a:chExt cx="4494286" cy="2655719"/>
          </a:xfrm>
        </p:grpSpPr>
        <p:sp>
          <p:nvSpPr>
            <p:cNvPr id="25" name="Pentágono 24"/>
            <p:cNvSpPr/>
            <p:nvPr/>
          </p:nvSpPr>
          <p:spPr>
            <a:xfrm rot="10800000" flipH="1">
              <a:off x="8682086" y="289013"/>
              <a:ext cx="4494286" cy="1374269"/>
            </a:xfrm>
            <a:prstGeom prst="homePlate">
              <a:avLst/>
            </a:prstGeom>
            <a:solidFill>
              <a:srgbClr val="3746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6" name="CuadroTexto 25"/>
            <p:cNvSpPr txBox="1"/>
            <p:nvPr/>
          </p:nvSpPr>
          <p:spPr>
            <a:xfrm>
              <a:off x="9041445" y="327632"/>
              <a:ext cx="3391952" cy="2617100"/>
            </a:xfrm>
            <a:prstGeom prst="rect">
              <a:avLst/>
            </a:prstGeom>
            <a:noFill/>
          </p:spPr>
          <p:txBody>
            <a:bodyPr wrap="square" rtlCol="0">
              <a:spAutoFit/>
            </a:bodyPr>
            <a:lstStyle/>
            <a:p>
              <a:r>
                <a:rPr lang="es-ES" b="1" dirty="0">
                  <a:solidFill>
                    <a:schemeClr val="bg1"/>
                  </a:solidFill>
                  <a:latin typeface="+mj-lt"/>
                  <a:ea typeface="Calibri" charset="0"/>
                  <a:cs typeface="Calibri" charset="0"/>
                </a:rPr>
                <a:t>DESCUELGUE CON LA ANTIGUA LEY ANTIGUA LEY</a:t>
              </a:r>
              <a:endParaRPr lang="es-ES_tradnl" b="1" dirty="0">
                <a:solidFill>
                  <a:schemeClr val="bg1"/>
                </a:solidFill>
                <a:latin typeface="+mj-lt"/>
                <a:ea typeface="Calibri" charset="0"/>
                <a:cs typeface="Calibri" charset="0"/>
              </a:endParaRPr>
            </a:p>
          </p:txBody>
        </p:sp>
      </p:grpSp>
      <p:grpSp>
        <p:nvGrpSpPr>
          <p:cNvPr id="27" name="Agrupar 26"/>
          <p:cNvGrpSpPr/>
          <p:nvPr/>
        </p:nvGrpSpPr>
        <p:grpSpPr>
          <a:xfrm>
            <a:off x="4160170" y="866611"/>
            <a:ext cx="3964180" cy="895236"/>
            <a:chOff x="8682086" y="289013"/>
            <a:chExt cx="4542194" cy="922449"/>
          </a:xfrm>
          <a:solidFill>
            <a:srgbClr val="97C33A"/>
          </a:solidFill>
        </p:grpSpPr>
        <p:sp>
          <p:nvSpPr>
            <p:cNvPr id="28" name="Pentágono 27"/>
            <p:cNvSpPr/>
            <p:nvPr/>
          </p:nvSpPr>
          <p:spPr>
            <a:xfrm rot="10800000">
              <a:off x="8682086" y="289013"/>
              <a:ext cx="4542194" cy="474676"/>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9" name="CuadroTexto 28"/>
            <p:cNvSpPr txBox="1"/>
            <p:nvPr/>
          </p:nvSpPr>
          <p:spPr>
            <a:xfrm>
              <a:off x="9446520" y="342578"/>
              <a:ext cx="3543938" cy="868884"/>
            </a:xfrm>
            <a:prstGeom prst="rect">
              <a:avLst/>
            </a:prstGeom>
            <a:grpFill/>
          </p:spPr>
          <p:txBody>
            <a:bodyPr wrap="square" rtlCol="0">
              <a:spAutoFit/>
            </a:bodyPr>
            <a:lstStyle/>
            <a:p>
              <a:pPr algn="r"/>
              <a:r>
                <a:rPr lang="es-ES" b="1" dirty="0">
                  <a:solidFill>
                    <a:schemeClr val="bg1"/>
                  </a:solidFill>
                  <a:latin typeface="+mj-lt"/>
                  <a:ea typeface="Calibri" charset="0"/>
                  <a:cs typeface="Calibri" charset="0"/>
                </a:rPr>
                <a:t>REINTEGRO CON LA NUEVA LEY</a:t>
              </a:r>
              <a:endParaRPr lang="es-ES_tradnl" b="1" dirty="0">
                <a:solidFill>
                  <a:schemeClr val="bg1"/>
                </a:solidFill>
                <a:latin typeface="+mj-lt"/>
                <a:ea typeface="Calibri" charset="0"/>
                <a:cs typeface="Calibri" charset="0"/>
              </a:endParaRPr>
            </a:p>
          </p:txBody>
        </p:sp>
      </p:grpSp>
      <p:grpSp>
        <p:nvGrpSpPr>
          <p:cNvPr id="6" name="Agrupar 5"/>
          <p:cNvGrpSpPr/>
          <p:nvPr/>
        </p:nvGrpSpPr>
        <p:grpSpPr>
          <a:xfrm>
            <a:off x="4640580" y="2196409"/>
            <a:ext cx="3891860" cy="2259950"/>
            <a:chOff x="6217920" y="1432559"/>
            <a:chExt cx="4774672" cy="1668931"/>
          </a:xfrm>
        </p:grpSpPr>
        <p:sp>
          <p:nvSpPr>
            <p:cNvPr id="33" name="Rectángulo 32"/>
            <p:cNvSpPr/>
            <p:nvPr/>
          </p:nvSpPr>
          <p:spPr>
            <a:xfrm>
              <a:off x="6217920" y="1432559"/>
              <a:ext cx="4774672" cy="1638883"/>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6" name="CuadroTexto 45"/>
            <p:cNvSpPr txBox="1"/>
            <p:nvPr/>
          </p:nvSpPr>
          <p:spPr>
            <a:xfrm>
              <a:off x="6217920" y="1442293"/>
              <a:ext cx="4540849" cy="1659197"/>
            </a:xfrm>
            <a:prstGeom prst="rect">
              <a:avLst/>
            </a:prstGeom>
            <a:noFill/>
          </p:spPr>
          <p:txBody>
            <a:bodyPr wrap="square" rtlCol="0">
              <a:spAutoFit/>
            </a:bodyPr>
            <a:lstStyle/>
            <a:p>
              <a:pPr algn="r"/>
              <a:r>
                <a:rPr lang="es-ES_tradnl" sz="2000" dirty="0">
                  <a:solidFill>
                    <a:schemeClr val="bg1"/>
                  </a:solidFill>
                  <a:latin typeface="Calibri Light" charset="0"/>
                  <a:ea typeface="Calibri Light" charset="0"/>
                  <a:cs typeface="Calibri Light" charset="0"/>
                </a:rPr>
                <a:t>Si no se cumplen los requisitos señalados, solo se pueden reintegrar en la gran y mediana empresa a partir del día 30 de iniciada la huelga y en la micro y pequeña empresa a partir del día 16 de iniciada la huelga</a:t>
              </a:r>
              <a:r>
                <a:rPr lang="es-ES_tradnl" sz="788" dirty="0">
                  <a:solidFill>
                    <a:schemeClr val="bg1"/>
                  </a:solidFill>
                  <a:latin typeface="Calibri Light" charset="0"/>
                  <a:ea typeface="Calibri Light" charset="0"/>
                  <a:cs typeface="Calibri Light" charset="0"/>
                </a:rPr>
                <a:t>. </a:t>
              </a:r>
            </a:p>
          </p:txBody>
        </p:sp>
      </p:grpSp>
      <p:grpSp>
        <p:nvGrpSpPr>
          <p:cNvPr id="47" name="Agrupar 46"/>
          <p:cNvGrpSpPr/>
          <p:nvPr/>
        </p:nvGrpSpPr>
        <p:grpSpPr>
          <a:xfrm>
            <a:off x="327499" y="4266966"/>
            <a:ext cx="3956469" cy="2186370"/>
            <a:chOff x="1137705" y="1432560"/>
            <a:chExt cx="5185860" cy="1909717"/>
          </a:xfrm>
          <a:solidFill>
            <a:srgbClr val="E6F0FA"/>
          </a:solidFill>
        </p:grpSpPr>
        <p:sp>
          <p:nvSpPr>
            <p:cNvPr id="48" name="Rectángulo 47"/>
            <p:cNvSpPr/>
            <p:nvPr/>
          </p:nvSpPr>
          <p:spPr>
            <a:xfrm>
              <a:off x="1398420" y="1432560"/>
              <a:ext cx="4794990" cy="190971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9" name="CuadroTexto 48"/>
            <p:cNvSpPr txBox="1"/>
            <p:nvPr/>
          </p:nvSpPr>
          <p:spPr>
            <a:xfrm>
              <a:off x="1137705" y="1886292"/>
              <a:ext cx="5185860" cy="11559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ES_tradnl" sz="2000" dirty="0">
                  <a:solidFill>
                    <a:srgbClr val="556F79"/>
                  </a:solidFill>
                  <a:latin typeface="Calibri Light" charset="0"/>
                  <a:ea typeface="Calibri Light" charset="0"/>
                  <a:cs typeface="Calibri Light" charset="0"/>
                </a:rPr>
                <a:t>Los trabajadores que se reintegren individualmente estarán afectos, a lo menos, a la última oferta del empleador.</a:t>
              </a:r>
            </a:p>
          </p:txBody>
        </p:sp>
      </p:grpSp>
      <p:grpSp>
        <p:nvGrpSpPr>
          <p:cNvPr id="50" name="Agrupar 49"/>
          <p:cNvGrpSpPr/>
          <p:nvPr/>
        </p:nvGrpSpPr>
        <p:grpSpPr>
          <a:xfrm>
            <a:off x="4640581" y="4428850"/>
            <a:ext cx="3483771" cy="1758002"/>
            <a:chOff x="6217920" y="916576"/>
            <a:chExt cx="4774673" cy="2536791"/>
          </a:xfrm>
          <a:solidFill>
            <a:srgbClr val="E6F0FA"/>
          </a:solidFill>
        </p:grpSpPr>
        <p:sp>
          <p:nvSpPr>
            <p:cNvPr id="51" name="Rectángulo 50"/>
            <p:cNvSpPr/>
            <p:nvPr/>
          </p:nvSpPr>
          <p:spPr>
            <a:xfrm>
              <a:off x="6217920" y="916576"/>
              <a:ext cx="4774672" cy="190971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2" name="CuadroTexto 51"/>
            <p:cNvSpPr txBox="1"/>
            <p:nvPr/>
          </p:nvSpPr>
          <p:spPr>
            <a:xfrm>
              <a:off x="6342389" y="1543649"/>
              <a:ext cx="4650204" cy="190971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es-ES_tradnl" sz="2000" dirty="0">
                  <a:solidFill>
                    <a:srgbClr val="556F79"/>
                  </a:solidFill>
                  <a:latin typeface="Calibri Light" charset="0"/>
                  <a:ea typeface="Calibri Light" charset="0"/>
                  <a:cs typeface="Calibri Light" charset="0"/>
                </a:rPr>
                <a:t>Los trabajadores que se reintegren individualmente estarán afectos a la última oferta del empleador.</a:t>
              </a:r>
            </a:p>
          </p:txBody>
        </p:sp>
      </p:grpSp>
      <p:sp>
        <p:nvSpPr>
          <p:cNvPr id="53" name="Elipse 52"/>
          <p:cNvSpPr/>
          <p:nvPr/>
        </p:nvSpPr>
        <p:spPr>
          <a:xfrm>
            <a:off x="4423977" y="3708976"/>
            <a:ext cx="405634" cy="4056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6" name="CuadroTexto 35"/>
          <p:cNvSpPr txBox="1"/>
          <p:nvPr/>
        </p:nvSpPr>
        <p:spPr>
          <a:xfrm>
            <a:off x="8316416" y="5822366"/>
            <a:ext cx="648072" cy="21358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s-ES_tradnl" sz="788" b="1" dirty="0">
                <a:solidFill>
                  <a:srgbClr val="1979BA"/>
                </a:solidFill>
                <a:latin typeface="gobCL" charset="0"/>
                <a:ea typeface="gobCL" charset="0"/>
                <a:cs typeface="gobCL" charset="0"/>
              </a:rPr>
              <a:t>23</a:t>
            </a:r>
          </a:p>
        </p:txBody>
      </p:sp>
    </p:spTree>
    <p:extLst>
      <p:ext uri="{BB962C8B-B14F-4D97-AF65-F5344CB8AC3E}">
        <p14:creationId xmlns:p14="http://schemas.microsoft.com/office/powerpoint/2010/main" val="374685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49301" y="1113514"/>
            <a:ext cx="2705957" cy="369332"/>
          </a:xfrm>
          <a:prstGeom prst="rect">
            <a:avLst/>
          </a:prstGeom>
          <a:noFill/>
        </p:spPr>
        <p:txBody>
          <a:bodyPr wrap="square" rtlCol="0">
            <a:spAutoFit/>
          </a:bodyPr>
          <a:lstStyle/>
          <a:p>
            <a:r>
              <a:rPr lang="es-ES" dirty="0">
                <a:solidFill>
                  <a:srgbClr val="005082"/>
                </a:solidFill>
                <a:latin typeface="Calibri Light" charset="0"/>
                <a:ea typeface="Calibri Light" charset="0"/>
                <a:cs typeface="Calibri Light" charset="0"/>
              </a:rPr>
              <a:t>Derecho de Información</a:t>
            </a:r>
            <a:endParaRPr lang="es-ES_tradnl" dirty="0">
              <a:solidFill>
                <a:srgbClr val="005082"/>
              </a:solidFill>
              <a:latin typeface="Calibri Light" charset="0"/>
              <a:ea typeface="Calibri Light" charset="0"/>
              <a:cs typeface="Calibri Light" charset="0"/>
            </a:endParaRPr>
          </a:p>
        </p:txBody>
      </p:sp>
      <p:sp>
        <p:nvSpPr>
          <p:cNvPr id="15" name="Rectángulo 14"/>
          <p:cNvSpPr/>
          <p:nvPr/>
        </p:nvSpPr>
        <p:spPr>
          <a:xfrm>
            <a:off x="3486844" y="5906250"/>
            <a:ext cx="945000" cy="945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4431844" y="5906250"/>
            <a:ext cx="1215000" cy="945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Lágrima 4"/>
          <p:cNvSpPr/>
          <p:nvPr/>
        </p:nvSpPr>
        <p:spPr>
          <a:xfrm>
            <a:off x="317456" y="1170539"/>
            <a:ext cx="165477" cy="165477"/>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3" name="Lágrima 42"/>
          <p:cNvSpPr/>
          <p:nvPr/>
        </p:nvSpPr>
        <p:spPr>
          <a:xfrm>
            <a:off x="509270" y="1170539"/>
            <a:ext cx="165477" cy="165477"/>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4" name="Lágrima 43"/>
          <p:cNvSpPr/>
          <p:nvPr/>
        </p:nvSpPr>
        <p:spPr>
          <a:xfrm>
            <a:off x="701085" y="1170539"/>
            <a:ext cx="165477" cy="165477"/>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CuadroTexto 7"/>
          <p:cNvSpPr txBox="1"/>
          <p:nvPr/>
        </p:nvSpPr>
        <p:spPr>
          <a:xfrm>
            <a:off x="1851070" y="2001073"/>
            <a:ext cx="397866" cy="553998"/>
          </a:xfrm>
          <a:prstGeom prst="rect">
            <a:avLst/>
          </a:prstGeom>
          <a:noFill/>
        </p:spPr>
        <p:txBody>
          <a:bodyPr wrap="none" rtlCol="0">
            <a:spAutoFit/>
          </a:bodyPr>
          <a:lstStyle/>
          <a:p>
            <a:r>
              <a:rPr lang="es-ES_tradnl" sz="3000" b="1" dirty="0">
                <a:solidFill>
                  <a:schemeClr val="bg1"/>
                </a:solidFill>
              </a:rPr>
              <a:t>1</a:t>
            </a:r>
          </a:p>
        </p:txBody>
      </p:sp>
      <p:grpSp>
        <p:nvGrpSpPr>
          <p:cNvPr id="3" name="Agrupar 2"/>
          <p:cNvGrpSpPr/>
          <p:nvPr/>
        </p:nvGrpSpPr>
        <p:grpSpPr>
          <a:xfrm>
            <a:off x="1148150" y="2079712"/>
            <a:ext cx="6952241" cy="1349426"/>
            <a:chOff x="1999622" y="1629950"/>
            <a:chExt cx="9130264" cy="1312693"/>
          </a:xfrm>
        </p:grpSpPr>
        <p:sp>
          <p:nvSpPr>
            <p:cNvPr id="26" name="Rectángulo 25"/>
            <p:cNvSpPr/>
            <p:nvPr/>
          </p:nvSpPr>
          <p:spPr>
            <a:xfrm>
              <a:off x="1999622" y="1629950"/>
              <a:ext cx="9130264" cy="1086502"/>
            </a:xfrm>
            <a:prstGeom prst="rect">
              <a:avLst/>
            </a:prstGeom>
            <a:solidFill>
              <a:srgbClr val="556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7" name="CuadroTexto 26"/>
            <p:cNvSpPr txBox="1"/>
            <p:nvPr/>
          </p:nvSpPr>
          <p:spPr>
            <a:xfrm>
              <a:off x="2217225" y="1711537"/>
              <a:ext cx="8695059" cy="1231106"/>
            </a:xfrm>
            <a:prstGeom prst="rect">
              <a:avLst/>
            </a:prstGeom>
            <a:noFill/>
          </p:spPr>
          <p:txBody>
            <a:bodyPr wrap="square" rtlCol="0">
              <a:spAutoFit/>
            </a:bodyPr>
            <a:lstStyle/>
            <a:p>
              <a:pPr algn="ctr"/>
              <a:r>
                <a:rPr lang="es-CL" dirty="0">
                  <a:solidFill>
                    <a:schemeClr val="bg1"/>
                  </a:solidFill>
                  <a:latin typeface="Calibri Light" charset="0"/>
                  <a:ea typeface="Calibri Light" charset="0"/>
                  <a:cs typeface="Calibri Light" charset="0"/>
                </a:rPr>
                <a:t>La antigua ley obliga a las empresas a entregar a los sindicatos y grupos negociadores solo información específica para la NC, sin distinguir entre tamaño de empresa y sin regular su entrega.</a:t>
              </a:r>
            </a:p>
          </p:txBody>
        </p:sp>
      </p:grpSp>
      <p:sp>
        <p:nvSpPr>
          <p:cNvPr id="31" name="Rectángulo 30"/>
          <p:cNvSpPr/>
          <p:nvPr/>
        </p:nvSpPr>
        <p:spPr>
          <a:xfrm>
            <a:off x="1575986" y="3503992"/>
            <a:ext cx="5992029" cy="1519406"/>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32" name="Agrupar 31"/>
          <p:cNvGrpSpPr/>
          <p:nvPr/>
        </p:nvGrpSpPr>
        <p:grpSpPr>
          <a:xfrm>
            <a:off x="1575985" y="3503993"/>
            <a:ext cx="2306444" cy="1519405"/>
            <a:chOff x="1623945" y="1129309"/>
            <a:chExt cx="3075258" cy="2025873"/>
          </a:xfrm>
        </p:grpSpPr>
        <p:sp>
          <p:nvSpPr>
            <p:cNvPr id="33" name="Rectángulo 32"/>
            <p:cNvSpPr>
              <a:spLocks noChangeAspect="1"/>
            </p:cNvSpPr>
            <p:nvPr/>
          </p:nvSpPr>
          <p:spPr>
            <a:xfrm>
              <a:off x="1623945" y="1129309"/>
              <a:ext cx="2854194" cy="2025873"/>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4" name="Rombo 33"/>
            <p:cNvSpPr/>
            <p:nvPr/>
          </p:nvSpPr>
          <p:spPr>
            <a:xfrm>
              <a:off x="4257075" y="1921181"/>
              <a:ext cx="442128" cy="442128"/>
            </a:xfrm>
            <a:prstGeom prst="diamond">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5" name="CuadroTexto 34"/>
            <p:cNvSpPr txBox="1"/>
            <p:nvPr/>
          </p:nvSpPr>
          <p:spPr>
            <a:xfrm>
              <a:off x="1778205" y="1827196"/>
              <a:ext cx="2330258" cy="861775"/>
            </a:xfrm>
            <a:prstGeom prst="rect">
              <a:avLst/>
            </a:prstGeom>
            <a:noFill/>
          </p:spPr>
          <p:txBody>
            <a:bodyPr wrap="square" rtlCol="0">
              <a:spAutoFit/>
            </a:bodyPr>
            <a:lstStyle/>
            <a:p>
              <a:pPr algn="ctr"/>
              <a:r>
                <a:rPr lang="es-CL" b="1" dirty="0">
                  <a:solidFill>
                    <a:schemeClr val="bg1"/>
                  </a:solidFill>
                  <a:latin typeface="Calibri" charset="0"/>
                  <a:ea typeface="Calibri" charset="0"/>
                  <a:cs typeface="Calibri" charset="0"/>
                </a:rPr>
                <a:t>¿QU</a:t>
              </a:r>
              <a:r>
                <a:rPr lang="es-ES" b="1" dirty="0">
                  <a:solidFill>
                    <a:schemeClr val="bg1"/>
                  </a:solidFill>
                  <a:latin typeface="Calibri" charset="0"/>
                  <a:ea typeface="Calibri" charset="0"/>
                  <a:cs typeface="Calibri" charset="0"/>
                </a:rPr>
                <a:t>É INFORMACIÓN?</a:t>
              </a:r>
              <a:endParaRPr lang="es-ES_tradnl" dirty="0"/>
            </a:p>
          </p:txBody>
        </p:sp>
      </p:grpSp>
      <p:sp>
        <p:nvSpPr>
          <p:cNvPr id="39" name="CuadroTexto 38"/>
          <p:cNvSpPr txBox="1"/>
          <p:nvPr/>
        </p:nvSpPr>
        <p:spPr>
          <a:xfrm>
            <a:off x="4559337" y="3652877"/>
            <a:ext cx="2455389" cy="646331"/>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Balances de 2 años anteriores.</a:t>
            </a:r>
          </a:p>
        </p:txBody>
      </p:sp>
      <p:sp>
        <p:nvSpPr>
          <p:cNvPr id="42" name="CuadroTexto 41"/>
          <p:cNvSpPr txBox="1"/>
          <p:nvPr/>
        </p:nvSpPr>
        <p:spPr>
          <a:xfrm>
            <a:off x="4559337" y="4131283"/>
            <a:ext cx="2455389" cy="369332"/>
          </a:xfrm>
          <a:prstGeom prst="rect">
            <a:avLst/>
          </a:prstGeom>
          <a:noFill/>
        </p:spPr>
        <p:txBody>
          <a:bodyPr wrap="square" rtlCol="0">
            <a:spAutoFit/>
          </a:bodyPr>
          <a:lstStyle/>
          <a:p>
            <a:pPr algn="ctr"/>
            <a:r>
              <a:rPr lang="es-CL" dirty="0">
                <a:solidFill>
                  <a:srgbClr val="556F79"/>
                </a:solidFill>
                <a:latin typeface="Calibri Light" charset="0"/>
                <a:ea typeface="Calibri Light" charset="0"/>
                <a:cs typeface="Calibri Light" charset="0"/>
              </a:rPr>
              <a:t>Informaci</a:t>
            </a:r>
            <a:r>
              <a:rPr lang="es-ES" dirty="0" err="1">
                <a:solidFill>
                  <a:srgbClr val="556F79"/>
                </a:solidFill>
                <a:latin typeface="Calibri Light" charset="0"/>
                <a:ea typeface="Calibri Light" charset="0"/>
                <a:cs typeface="Calibri Light" charset="0"/>
              </a:rPr>
              <a:t>ón</a:t>
            </a:r>
            <a:r>
              <a:rPr lang="es-ES" dirty="0">
                <a:solidFill>
                  <a:srgbClr val="556F79"/>
                </a:solidFill>
                <a:latin typeface="Calibri Light" charset="0"/>
                <a:ea typeface="Calibri Light" charset="0"/>
                <a:cs typeface="Calibri Light" charset="0"/>
              </a:rPr>
              <a:t> financiera.</a:t>
            </a:r>
            <a:endParaRPr lang="es-CL" dirty="0">
              <a:solidFill>
                <a:srgbClr val="556F79"/>
              </a:solidFill>
              <a:latin typeface="Calibri Light" charset="0"/>
              <a:ea typeface="Calibri Light" charset="0"/>
              <a:cs typeface="Calibri Light" charset="0"/>
            </a:endParaRPr>
          </a:p>
        </p:txBody>
      </p:sp>
      <p:sp>
        <p:nvSpPr>
          <p:cNvPr id="45" name="CuadroTexto 44"/>
          <p:cNvSpPr txBox="1"/>
          <p:nvPr/>
        </p:nvSpPr>
        <p:spPr>
          <a:xfrm>
            <a:off x="4301321" y="4591160"/>
            <a:ext cx="2971422" cy="646331"/>
          </a:xfrm>
          <a:prstGeom prst="rect">
            <a:avLst/>
          </a:prstGeom>
          <a:noFill/>
        </p:spPr>
        <p:txBody>
          <a:bodyPr wrap="square" rtlCol="0">
            <a:spAutoFit/>
          </a:bodyPr>
          <a:lstStyle/>
          <a:p>
            <a:pPr algn="ctr"/>
            <a:r>
              <a:rPr lang="es-ES" dirty="0">
                <a:solidFill>
                  <a:srgbClr val="556F79"/>
                </a:solidFill>
                <a:latin typeface="Calibri Light" charset="0"/>
                <a:ea typeface="Calibri Light" charset="0"/>
                <a:cs typeface="Calibri Light" charset="0"/>
              </a:rPr>
              <a:t>Costos globales de mano de obra.</a:t>
            </a:r>
            <a:endParaRPr lang="es-CL" dirty="0">
              <a:solidFill>
                <a:srgbClr val="556F79"/>
              </a:solidFill>
              <a:latin typeface="Calibri Light" charset="0"/>
              <a:ea typeface="Calibri Light" charset="0"/>
              <a:cs typeface="Calibri Light" charset="0"/>
            </a:endParaRPr>
          </a:p>
        </p:txBody>
      </p:sp>
      <p:grpSp>
        <p:nvGrpSpPr>
          <p:cNvPr id="48" name="Agrupar 47"/>
          <p:cNvGrpSpPr/>
          <p:nvPr/>
        </p:nvGrpSpPr>
        <p:grpSpPr>
          <a:xfrm>
            <a:off x="4559338" y="1074010"/>
            <a:ext cx="3955912" cy="408836"/>
            <a:chOff x="7860128" y="289013"/>
            <a:chExt cx="3493537" cy="545115"/>
          </a:xfrm>
        </p:grpSpPr>
        <p:sp>
          <p:nvSpPr>
            <p:cNvPr id="49" name="Pentágono 48"/>
            <p:cNvSpPr/>
            <p:nvPr/>
          </p:nvSpPr>
          <p:spPr>
            <a:xfrm rot="10800000">
              <a:off x="8682087" y="289013"/>
              <a:ext cx="2671578" cy="474676"/>
            </a:xfrm>
            <a:prstGeom prst="homePlate">
              <a:avLst/>
            </a:prstGeom>
            <a:solidFill>
              <a:srgbClr val="3746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0" name="CuadroTexto 49"/>
            <p:cNvSpPr txBox="1"/>
            <p:nvPr/>
          </p:nvSpPr>
          <p:spPr>
            <a:xfrm>
              <a:off x="7860128" y="341685"/>
              <a:ext cx="3335481" cy="492443"/>
            </a:xfrm>
            <a:prstGeom prst="rect">
              <a:avLst/>
            </a:prstGeom>
            <a:noFill/>
          </p:spPr>
          <p:txBody>
            <a:bodyPr wrap="square" rtlCol="0">
              <a:spAutoFit/>
            </a:bodyPr>
            <a:lstStyle/>
            <a:p>
              <a:pPr algn="r"/>
              <a:r>
                <a:rPr lang="es-ES" b="1" dirty="0">
                  <a:solidFill>
                    <a:schemeClr val="bg1"/>
                  </a:solidFill>
                  <a:latin typeface="+mj-lt"/>
                  <a:ea typeface="Calibri" charset="0"/>
                  <a:cs typeface="Calibri" charset="0"/>
                </a:rPr>
                <a:t>CON LA ANTIGUA LEY</a:t>
              </a:r>
              <a:endParaRPr lang="es-ES_tradnl" b="1" dirty="0">
                <a:solidFill>
                  <a:schemeClr val="bg1"/>
                </a:solidFill>
                <a:latin typeface="+mj-lt"/>
                <a:ea typeface="Calibri" charset="0"/>
                <a:cs typeface="Calibri" charset="0"/>
              </a:endParaRPr>
            </a:p>
          </p:txBody>
        </p:sp>
      </p:grpSp>
      <p:sp>
        <p:nvSpPr>
          <p:cNvPr id="54" name="Elipse 53"/>
          <p:cNvSpPr/>
          <p:nvPr/>
        </p:nvSpPr>
        <p:spPr>
          <a:xfrm>
            <a:off x="8397548" y="5519680"/>
            <a:ext cx="276999" cy="276999"/>
          </a:xfrm>
          <a:prstGeom prst="ellipse">
            <a:avLst/>
          </a:prstGeom>
          <a:no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5" name="CuadroTexto 54"/>
          <p:cNvSpPr txBox="1"/>
          <p:nvPr/>
        </p:nvSpPr>
        <p:spPr>
          <a:xfrm>
            <a:off x="8406044" y="5542763"/>
            <a:ext cx="260008" cy="253916"/>
          </a:xfrm>
          <a:prstGeom prst="rect">
            <a:avLst/>
          </a:prstGeom>
          <a:noFill/>
        </p:spPr>
        <p:txBody>
          <a:bodyPr wrap="none" rtlCol="0">
            <a:spAutoFit/>
          </a:bodyPr>
          <a:lstStyle/>
          <a:p>
            <a:pPr algn="ctr"/>
            <a:r>
              <a:rPr lang="es-ES_tradnl" sz="1050" b="1" dirty="0">
                <a:solidFill>
                  <a:srgbClr val="1979BA"/>
                </a:solidFill>
                <a:latin typeface="gobCL" charset="0"/>
                <a:ea typeface="gobCL" charset="0"/>
                <a:cs typeface="gobCL" charset="0"/>
              </a:rPr>
              <a:t>5</a:t>
            </a:r>
          </a:p>
        </p:txBody>
      </p:sp>
    </p:spTree>
    <p:extLst>
      <p:ext uri="{BB962C8B-B14F-4D97-AF65-F5344CB8AC3E}">
        <p14:creationId xmlns:p14="http://schemas.microsoft.com/office/powerpoint/2010/main" val="27573404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54976" y="188640"/>
            <a:ext cx="5741360" cy="584775"/>
          </a:xfrm>
          <a:prstGeom prst="rect">
            <a:avLst/>
          </a:prstGeom>
          <a:noFill/>
        </p:spPr>
        <p:txBody>
          <a:bodyPr wrap="square" rtlCol="0">
            <a:spAutoFit/>
          </a:bodyPr>
          <a:lstStyle/>
          <a:p>
            <a:r>
              <a:rPr lang="es-ES" sz="3200" dirty="0">
                <a:solidFill>
                  <a:srgbClr val="005082"/>
                </a:solidFill>
                <a:latin typeface="Calibri Light" charset="0"/>
                <a:ea typeface="Calibri Light" charset="0"/>
                <a:cs typeface="Calibri Light" charset="0"/>
              </a:rPr>
              <a:t>Descuelgue / Reintegro</a:t>
            </a:r>
            <a:endParaRPr lang="es-ES_tradnl" sz="3200" dirty="0">
              <a:solidFill>
                <a:srgbClr val="005082"/>
              </a:solidFill>
              <a:latin typeface="Calibri Light" charset="0"/>
              <a:ea typeface="Calibri Light" charset="0"/>
              <a:cs typeface="Calibri Light" charset="0"/>
            </a:endParaRPr>
          </a:p>
        </p:txBody>
      </p:sp>
      <p:grpSp>
        <p:nvGrpSpPr>
          <p:cNvPr id="11" name="Agrupar 10"/>
          <p:cNvGrpSpPr/>
          <p:nvPr/>
        </p:nvGrpSpPr>
        <p:grpSpPr>
          <a:xfrm>
            <a:off x="3762000" y="5286938"/>
            <a:ext cx="1620000" cy="70875"/>
            <a:chOff x="4649125" y="6732000"/>
            <a:chExt cx="2880000" cy="126000"/>
          </a:xfrm>
        </p:grpSpPr>
        <p:sp>
          <p:nvSpPr>
            <p:cNvPr id="15" name="Rectángulo 14"/>
            <p:cNvSpPr/>
            <p:nvPr/>
          </p:nvSpPr>
          <p:spPr>
            <a:xfrm>
              <a:off x="4649125" y="6732000"/>
              <a:ext cx="1260000" cy="1260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5909125" y="6732000"/>
              <a:ext cx="1620000" cy="1260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
        <p:nvSpPr>
          <p:cNvPr id="44" name="Lágrima 43"/>
          <p:cNvSpPr/>
          <p:nvPr/>
        </p:nvSpPr>
        <p:spPr>
          <a:xfrm>
            <a:off x="1668815" y="1735155"/>
            <a:ext cx="124108" cy="124108"/>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4" name="Agrupar 3"/>
          <p:cNvGrpSpPr/>
          <p:nvPr/>
        </p:nvGrpSpPr>
        <p:grpSpPr>
          <a:xfrm>
            <a:off x="467545" y="1918968"/>
            <a:ext cx="4325741" cy="3868603"/>
            <a:chOff x="1398420" y="1432559"/>
            <a:chExt cx="4794990" cy="2178509"/>
          </a:xfrm>
        </p:grpSpPr>
        <p:sp>
          <p:nvSpPr>
            <p:cNvPr id="34" name="Rectángulo 33"/>
            <p:cNvSpPr/>
            <p:nvPr/>
          </p:nvSpPr>
          <p:spPr>
            <a:xfrm>
              <a:off x="1398420" y="1432559"/>
              <a:ext cx="4794990" cy="2178509"/>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1" name="CuadroTexto 40"/>
            <p:cNvSpPr txBox="1"/>
            <p:nvPr/>
          </p:nvSpPr>
          <p:spPr>
            <a:xfrm>
              <a:off x="1607629" y="1512456"/>
              <a:ext cx="4136145" cy="1785163"/>
            </a:xfrm>
            <a:prstGeom prst="rect">
              <a:avLst/>
            </a:prstGeom>
            <a:noFill/>
          </p:spPr>
          <p:txBody>
            <a:bodyPr wrap="square" rtlCol="0">
              <a:spAutoFit/>
            </a:bodyPr>
            <a:lstStyle/>
            <a:p>
              <a:r>
                <a:rPr lang="es-ES_tradnl" sz="2000" dirty="0">
                  <a:solidFill>
                    <a:schemeClr val="bg1"/>
                  </a:solidFill>
                  <a:latin typeface="Calibri Light" charset="0"/>
                  <a:ea typeface="Calibri Light" charset="0"/>
                  <a:cs typeface="Calibri Light" charset="0"/>
                </a:rPr>
                <a:t>El descuelgue afecta el ejercicio del derecho a huelga de los demás trabajadores involucrados en la negociación colectiva, ya que si se reintegra más de la mitad de los trabajadores involucrados en la negociación, la HUELGA TERMINA, debiendo reintegrarse los trabajadores restantes dos días después del término de la huelga.</a:t>
              </a:r>
            </a:p>
          </p:txBody>
        </p:sp>
      </p:grpSp>
      <p:grpSp>
        <p:nvGrpSpPr>
          <p:cNvPr id="24" name="Agrupar 23"/>
          <p:cNvGrpSpPr/>
          <p:nvPr/>
        </p:nvGrpSpPr>
        <p:grpSpPr>
          <a:xfrm>
            <a:off x="1115616" y="980729"/>
            <a:ext cx="3228494" cy="1851800"/>
            <a:chOff x="8682086" y="289013"/>
            <a:chExt cx="4542194" cy="1202596"/>
          </a:xfrm>
        </p:grpSpPr>
        <p:sp>
          <p:nvSpPr>
            <p:cNvPr id="25" name="Pentágono 24"/>
            <p:cNvSpPr/>
            <p:nvPr/>
          </p:nvSpPr>
          <p:spPr>
            <a:xfrm rot="10800000" flipH="1">
              <a:off x="8682086" y="289013"/>
              <a:ext cx="4542194" cy="474676"/>
            </a:xfrm>
            <a:prstGeom prst="homePlate">
              <a:avLst/>
            </a:prstGeom>
            <a:solidFill>
              <a:srgbClr val="3746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6" name="CuadroTexto 25"/>
            <p:cNvSpPr txBox="1"/>
            <p:nvPr/>
          </p:nvSpPr>
          <p:spPr>
            <a:xfrm>
              <a:off x="8859369" y="342577"/>
              <a:ext cx="3543938" cy="1149032"/>
            </a:xfrm>
            <a:prstGeom prst="rect">
              <a:avLst/>
            </a:prstGeom>
            <a:noFill/>
          </p:spPr>
          <p:txBody>
            <a:bodyPr wrap="square" rtlCol="0">
              <a:spAutoFit/>
            </a:bodyPr>
            <a:lstStyle/>
            <a:p>
              <a:r>
                <a:rPr lang="es-ES" b="1" dirty="0">
                  <a:solidFill>
                    <a:schemeClr val="bg1"/>
                  </a:solidFill>
                  <a:latin typeface="+mj-lt"/>
                  <a:ea typeface="Calibri" charset="0"/>
                  <a:cs typeface="Calibri" charset="0"/>
                </a:rPr>
                <a:t>DESCUELGUE CON LA ANTIGUA LEY</a:t>
              </a:r>
              <a:endParaRPr lang="es-ES_tradnl" b="1" dirty="0">
                <a:solidFill>
                  <a:schemeClr val="bg1"/>
                </a:solidFill>
                <a:latin typeface="+mj-lt"/>
                <a:ea typeface="Calibri" charset="0"/>
                <a:cs typeface="Calibri" charset="0"/>
              </a:endParaRPr>
            </a:p>
          </p:txBody>
        </p:sp>
      </p:grpSp>
      <p:grpSp>
        <p:nvGrpSpPr>
          <p:cNvPr id="27" name="Agrupar 26"/>
          <p:cNvGrpSpPr/>
          <p:nvPr/>
        </p:nvGrpSpPr>
        <p:grpSpPr>
          <a:xfrm>
            <a:off x="4771348" y="958890"/>
            <a:ext cx="3545068" cy="900373"/>
            <a:chOff x="8682086" y="289013"/>
            <a:chExt cx="4542194" cy="1202596"/>
          </a:xfrm>
          <a:solidFill>
            <a:srgbClr val="97C33A"/>
          </a:solidFill>
        </p:grpSpPr>
        <p:sp>
          <p:nvSpPr>
            <p:cNvPr id="28" name="Pentágono 27"/>
            <p:cNvSpPr/>
            <p:nvPr/>
          </p:nvSpPr>
          <p:spPr>
            <a:xfrm rot="10800000">
              <a:off x="8682086" y="289013"/>
              <a:ext cx="4542194" cy="474676"/>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9" name="CuadroTexto 28"/>
            <p:cNvSpPr txBox="1"/>
            <p:nvPr/>
          </p:nvSpPr>
          <p:spPr>
            <a:xfrm>
              <a:off x="9446521" y="342577"/>
              <a:ext cx="3543938" cy="1149032"/>
            </a:xfrm>
            <a:prstGeom prst="rect">
              <a:avLst/>
            </a:prstGeom>
            <a:grpFill/>
          </p:spPr>
          <p:txBody>
            <a:bodyPr wrap="square" rtlCol="0">
              <a:spAutoFit/>
            </a:bodyPr>
            <a:lstStyle/>
            <a:p>
              <a:pPr algn="r"/>
              <a:r>
                <a:rPr lang="es-ES" b="1" dirty="0">
                  <a:solidFill>
                    <a:schemeClr val="bg1"/>
                  </a:solidFill>
                  <a:latin typeface="+mj-lt"/>
                  <a:ea typeface="Calibri" charset="0"/>
                  <a:cs typeface="Calibri" charset="0"/>
                </a:rPr>
                <a:t>REINTEGRO CON LA NUEVA LEY</a:t>
              </a:r>
              <a:endParaRPr lang="es-ES_tradnl" b="1" dirty="0">
                <a:solidFill>
                  <a:schemeClr val="bg1"/>
                </a:solidFill>
                <a:latin typeface="+mj-lt"/>
                <a:ea typeface="Calibri" charset="0"/>
                <a:cs typeface="Calibri" charset="0"/>
              </a:endParaRPr>
            </a:p>
          </p:txBody>
        </p:sp>
      </p:grpSp>
      <p:grpSp>
        <p:nvGrpSpPr>
          <p:cNvPr id="6" name="Agrupar 5"/>
          <p:cNvGrpSpPr/>
          <p:nvPr/>
        </p:nvGrpSpPr>
        <p:grpSpPr>
          <a:xfrm>
            <a:off x="5093418" y="2060849"/>
            <a:ext cx="3613017" cy="2880319"/>
            <a:chOff x="6217920" y="1432559"/>
            <a:chExt cx="4774672" cy="2178509"/>
          </a:xfrm>
        </p:grpSpPr>
        <p:sp>
          <p:nvSpPr>
            <p:cNvPr id="33" name="Rectángulo 32"/>
            <p:cNvSpPr/>
            <p:nvPr/>
          </p:nvSpPr>
          <p:spPr>
            <a:xfrm>
              <a:off x="6217920" y="1432559"/>
              <a:ext cx="4774672" cy="2178509"/>
            </a:xfrm>
            <a:prstGeom prst="rect">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6" name="CuadroTexto 45"/>
            <p:cNvSpPr txBox="1"/>
            <p:nvPr/>
          </p:nvSpPr>
          <p:spPr>
            <a:xfrm>
              <a:off x="6472106" y="1662463"/>
              <a:ext cx="4286664" cy="1159537"/>
            </a:xfrm>
            <a:prstGeom prst="rect">
              <a:avLst/>
            </a:prstGeom>
            <a:noFill/>
          </p:spPr>
          <p:txBody>
            <a:bodyPr wrap="square" rtlCol="0">
              <a:spAutoFit/>
            </a:bodyPr>
            <a:lstStyle/>
            <a:p>
              <a:pPr algn="r"/>
              <a:r>
                <a:rPr lang="es-ES_tradnl" sz="2800" dirty="0">
                  <a:solidFill>
                    <a:schemeClr val="bg1"/>
                  </a:solidFill>
                  <a:latin typeface="Calibri Light" charset="0"/>
                  <a:ea typeface="Calibri Light" charset="0"/>
                  <a:cs typeface="Calibri Light" charset="0"/>
                </a:rPr>
                <a:t>No se afectará el ejercicio del derecho a huelga de los demás trabajadores</a:t>
              </a:r>
              <a:r>
                <a:rPr lang="es-ES_tradnl" sz="788" dirty="0">
                  <a:solidFill>
                    <a:schemeClr val="bg1"/>
                  </a:solidFill>
                  <a:latin typeface="Calibri Light" charset="0"/>
                  <a:ea typeface="Calibri Light" charset="0"/>
                  <a:cs typeface="Calibri Light" charset="0"/>
                </a:rPr>
                <a:t>.</a:t>
              </a:r>
            </a:p>
          </p:txBody>
        </p:sp>
      </p:grpSp>
      <p:sp>
        <p:nvSpPr>
          <p:cNvPr id="3" name="Elipse 2"/>
          <p:cNvSpPr/>
          <p:nvPr/>
        </p:nvSpPr>
        <p:spPr>
          <a:xfrm>
            <a:off x="4423977" y="2864479"/>
            <a:ext cx="405634" cy="4056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4425751" y="4447786"/>
            <a:ext cx="285893" cy="780783"/>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4793286" y="4447786"/>
            <a:ext cx="238573" cy="788670"/>
          </a:xfrm>
          <a:prstGeom prst="rect">
            <a:avLst/>
          </a:prstGeom>
        </p:spPr>
      </p:pic>
      <p:pic>
        <p:nvPicPr>
          <p:cNvPr id="12" name="Imagen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166658" y="4534540"/>
            <a:ext cx="177451" cy="694030"/>
          </a:xfrm>
          <a:prstGeom prst="rect">
            <a:avLst/>
          </a:prstGeom>
        </p:spPr>
      </p:pic>
      <p:sp>
        <p:nvSpPr>
          <p:cNvPr id="30" name="CuadroTexto 29"/>
          <p:cNvSpPr txBox="1"/>
          <p:nvPr/>
        </p:nvSpPr>
        <p:spPr>
          <a:xfrm>
            <a:off x="7488324" y="5395197"/>
            <a:ext cx="378042" cy="21358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s-ES_tradnl" sz="788" b="1" dirty="0">
                <a:solidFill>
                  <a:srgbClr val="1979BA"/>
                </a:solidFill>
                <a:latin typeface="gobCL" charset="0"/>
                <a:ea typeface="gobCL" charset="0"/>
                <a:cs typeface="gobCL" charset="0"/>
              </a:rPr>
              <a:t>24</a:t>
            </a:r>
          </a:p>
        </p:txBody>
      </p:sp>
    </p:spTree>
    <p:extLst>
      <p:ext uri="{BB962C8B-B14F-4D97-AF65-F5344CB8AC3E}">
        <p14:creationId xmlns:p14="http://schemas.microsoft.com/office/powerpoint/2010/main" val="40239320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9520" y="1052080"/>
            <a:ext cx="7972425" cy="4270400"/>
          </a:xfrm>
          <a:prstGeom prst="rect">
            <a:avLst/>
          </a:prstGeom>
        </p:spPr>
        <p:txBody>
          <a:bodyPr wrap="square">
            <a:spAutoFit/>
          </a:bodyPr>
          <a:lstStyle/>
          <a:p>
            <a:pPr marR="10954" algn="just">
              <a:lnSpc>
                <a:spcPct val="150000"/>
              </a:lnSpc>
              <a:spcBef>
                <a:spcPts val="1350"/>
              </a:spcBef>
              <a:spcAft>
                <a:spcPts val="450"/>
              </a:spcAft>
              <a:tabLst>
                <a:tab pos="1215390" algn="l"/>
              </a:tabLst>
            </a:pPr>
            <a:r>
              <a:rPr lang="es-ES_tradnl" sz="2100" b="1" dirty="0">
                <a:ea typeface="Times New Roman" panose="02020603050405020304" pitchFamily="18" charset="0"/>
                <a:cs typeface="Arial" panose="020B0604020202020204" pitchFamily="34" charset="0"/>
              </a:rPr>
              <a:t>Efectos de la huelga y del cierre temporal</a:t>
            </a:r>
            <a:r>
              <a:rPr lang="es-ES_tradnl" sz="2100" dirty="0">
                <a:ea typeface="Times New Roman" panose="02020603050405020304" pitchFamily="18" charset="0"/>
                <a:cs typeface="Arial" panose="020B0604020202020204" pitchFamily="34" charset="0"/>
              </a:rPr>
              <a:t>. Artículo 355</a:t>
            </a:r>
          </a:p>
          <a:p>
            <a:pPr marR="10954" algn="just">
              <a:lnSpc>
                <a:spcPct val="150000"/>
              </a:lnSpc>
              <a:spcBef>
                <a:spcPts val="1350"/>
              </a:spcBef>
              <a:spcAft>
                <a:spcPts val="450"/>
              </a:spcAft>
              <a:tabLst>
                <a:tab pos="1215390" algn="l"/>
              </a:tabLst>
            </a:pPr>
            <a:r>
              <a:rPr lang="es-ES_tradnl" sz="1500" b="1" dirty="0">
                <a:ea typeface="Times New Roman" panose="02020603050405020304" pitchFamily="18" charset="0"/>
                <a:cs typeface="Arial" panose="020B0604020202020204" pitchFamily="34" charset="0"/>
              </a:rPr>
              <a:t>1- Suspensión del contrato de trabajo. </a:t>
            </a:r>
          </a:p>
          <a:p>
            <a:pPr marR="10954" algn="just">
              <a:lnSpc>
                <a:spcPct val="150000"/>
              </a:lnSpc>
              <a:spcBef>
                <a:spcPts val="1350"/>
              </a:spcBef>
              <a:spcAft>
                <a:spcPts val="450"/>
              </a:spcAft>
              <a:tabLst>
                <a:tab pos="1215390" algn="l"/>
              </a:tabLst>
            </a:pPr>
            <a:r>
              <a:rPr lang="es-ES_tradnl" sz="1500" dirty="0">
                <a:ea typeface="Times New Roman" panose="02020603050405020304" pitchFamily="18" charset="0"/>
                <a:cs typeface="Arial" panose="020B0604020202020204" pitchFamily="34" charset="0"/>
              </a:rPr>
              <a:t>Los trabajadores involucrados no estarán obligados a prestar sus servicios, ni el empleador al pago de las remuneraciones, beneficios y regalías derivadas de dicho contrato. </a:t>
            </a:r>
          </a:p>
          <a:p>
            <a:pPr marR="10954" algn="just">
              <a:lnSpc>
                <a:spcPct val="150000"/>
              </a:lnSpc>
              <a:spcBef>
                <a:spcPts val="1350"/>
              </a:spcBef>
              <a:spcAft>
                <a:spcPts val="450"/>
              </a:spcAft>
              <a:tabLst>
                <a:tab pos="1215390" algn="l"/>
              </a:tabLst>
            </a:pPr>
            <a:r>
              <a:rPr lang="es-ES_tradnl" sz="1500" dirty="0">
                <a:ea typeface="Times New Roman" panose="02020603050405020304" pitchFamily="18" charset="0"/>
                <a:cs typeface="Arial" panose="020B0604020202020204" pitchFamily="34" charset="0"/>
              </a:rPr>
              <a:t>+ El trabajador puede hacer trabajos temporales “por fuera”.</a:t>
            </a:r>
            <a:endParaRPr lang="es-CL" sz="1500" dirty="0">
              <a:ea typeface="Times New Roman" panose="02020603050405020304" pitchFamily="18" charset="0"/>
              <a:cs typeface="Arial" panose="020B0604020202020204" pitchFamily="34" charset="0"/>
            </a:endParaRPr>
          </a:p>
          <a:p>
            <a:pPr marR="10954" algn="just">
              <a:lnSpc>
                <a:spcPct val="150000"/>
              </a:lnSpc>
              <a:spcAft>
                <a:spcPts val="450"/>
              </a:spcAft>
              <a:tabLst>
                <a:tab pos="1215390" algn="l"/>
              </a:tabLst>
            </a:pPr>
            <a:r>
              <a:rPr lang="es-ES_tradnl" sz="1500" dirty="0">
                <a:ea typeface="Times New Roman" panose="02020603050405020304" pitchFamily="18" charset="0"/>
                <a:cs typeface="Arial" panose="020B0604020202020204" pitchFamily="34" charset="0"/>
              </a:rPr>
              <a:t>+ Durante la huelga, los trabajadores podrán pagar sus cotizaciones previsionales. En el cierre temporal, el empleador las debe pagar.</a:t>
            </a:r>
          </a:p>
          <a:p>
            <a:pPr marR="10954" algn="just">
              <a:lnSpc>
                <a:spcPct val="150000"/>
              </a:lnSpc>
              <a:spcAft>
                <a:spcPts val="450"/>
              </a:spcAft>
              <a:tabLst>
                <a:tab pos="1215390" algn="l"/>
              </a:tabLst>
            </a:pPr>
            <a:endParaRPr lang="es-CL" sz="1500" dirty="0">
              <a:ea typeface="Times New Roman" panose="02020603050405020304" pitchFamily="18" charset="0"/>
              <a:cs typeface="Arial" panose="020B0604020202020204" pitchFamily="34" charset="0"/>
            </a:endParaRPr>
          </a:p>
          <a:p>
            <a:pPr marR="10954" algn="just">
              <a:lnSpc>
                <a:spcPct val="150000"/>
              </a:lnSpc>
              <a:spcAft>
                <a:spcPts val="450"/>
              </a:spcAft>
              <a:tabLst>
                <a:tab pos="1215390" algn="l"/>
              </a:tabLst>
            </a:pPr>
            <a:r>
              <a:rPr lang="es-ES_tradnl" sz="1500" dirty="0">
                <a:ea typeface="Times New Roman" panose="02020603050405020304" pitchFamily="18" charset="0"/>
                <a:cs typeface="Arial" panose="020B0604020202020204" pitchFamily="34" charset="0"/>
              </a:rPr>
              <a:t>2- durante la huelga el recinto o local de la empresa no constituirá sede sindical.</a:t>
            </a:r>
            <a:endParaRPr lang="es-CL" sz="15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718235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marL="0" indent="0" algn="ctr">
              <a:buNone/>
            </a:pPr>
            <a:endParaRPr lang="es-CL" sz="6600" dirty="0"/>
          </a:p>
          <a:p>
            <a:pPr marL="0" indent="0" algn="ctr">
              <a:buNone/>
            </a:pPr>
            <a:r>
              <a:rPr lang="es-CL" sz="6600" dirty="0"/>
              <a:t>LIMITACION AL DERECHO DE HUELGA</a:t>
            </a:r>
          </a:p>
        </p:txBody>
      </p:sp>
    </p:spTree>
    <p:extLst>
      <p:ext uri="{BB962C8B-B14F-4D97-AF65-F5344CB8AC3E}">
        <p14:creationId xmlns:p14="http://schemas.microsoft.com/office/powerpoint/2010/main" val="35346490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700" dirty="0"/>
              <a:t>Servicios Mínimos en nuestra Legislación.</a:t>
            </a:r>
            <a:endParaRPr lang="es-CL" sz="2700" dirty="0"/>
          </a:p>
        </p:txBody>
      </p:sp>
      <p:sp>
        <p:nvSpPr>
          <p:cNvPr id="8" name="7 CuadroTexto"/>
          <p:cNvSpPr txBox="1"/>
          <p:nvPr/>
        </p:nvSpPr>
        <p:spPr>
          <a:xfrm>
            <a:off x="4409982" y="1052736"/>
            <a:ext cx="3294366" cy="4524315"/>
          </a:xfrm>
          <a:prstGeom prst="rect">
            <a:avLst/>
          </a:prstGeom>
          <a:noFill/>
        </p:spPr>
        <p:txBody>
          <a:bodyPr wrap="square" rtlCol="0">
            <a:spAutoFit/>
          </a:bodyPr>
          <a:lstStyle/>
          <a:p>
            <a:pPr algn="just" defTabSz="342900"/>
            <a:r>
              <a:rPr lang="es-ES_tradnl" b="1" u="sng" dirty="0">
                <a:solidFill>
                  <a:srgbClr val="4F81BD">
                    <a:lumMod val="75000"/>
                  </a:srgbClr>
                </a:solidFill>
                <a:latin typeface="Arial" pitchFamily="34" charset="0"/>
                <a:ea typeface="ヒラギノ角ゴ Pro W3" charset="-128"/>
              </a:rPr>
              <a:t>Sin afectar el derecho a huelga en su esencia,</a:t>
            </a:r>
            <a:r>
              <a:rPr lang="es-ES_tradnl" b="1" dirty="0">
                <a:solidFill>
                  <a:srgbClr val="4F81BD">
                    <a:lumMod val="75000"/>
                  </a:srgbClr>
                </a:solidFill>
                <a:latin typeface="Arial" pitchFamily="34" charset="0"/>
                <a:ea typeface="ヒラギノ角ゴ Pro W3" charset="-128"/>
              </a:rPr>
              <a:t> durante esta la comisión negociadora sindical estará obligada a proveer el personal destinado a atender los servicios mínimos estrictamente necesarios. </a:t>
            </a:r>
          </a:p>
          <a:p>
            <a:pPr algn="just" defTabSz="342900"/>
            <a:endParaRPr lang="es-ES_tradnl" b="1" dirty="0">
              <a:solidFill>
                <a:srgbClr val="4F81BD">
                  <a:lumMod val="75000"/>
                </a:srgbClr>
              </a:solidFill>
              <a:latin typeface="Arial" pitchFamily="34" charset="0"/>
              <a:ea typeface="ヒラギノ角ゴ Pro W3" charset="-128"/>
            </a:endParaRPr>
          </a:p>
          <a:p>
            <a:pPr algn="just" defTabSz="342900"/>
            <a:r>
              <a:rPr lang="es-ES_tradnl" b="1" dirty="0">
                <a:solidFill>
                  <a:srgbClr val="4F81BD">
                    <a:lumMod val="75000"/>
                  </a:srgbClr>
                </a:solidFill>
                <a:latin typeface="Arial" pitchFamily="34" charset="0"/>
                <a:ea typeface="ヒラギノ角ゴ Pro W3" charset="-128"/>
              </a:rPr>
              <a:t>“</a:t>
            </a:r>
            <a:r>
              <a:rPr lang="es-ES_tradnl" b="1" i="1" dirty="0">
                <a:solidFill>
                  <a:srgbClr val="4F81BD">
                    <a:lumMod val="75000"/>
                  </a:srgbClr>
                </a:solidFill>
                <a:latin typeface="Arial" pitchFamily="34" charset="0"/>
                <a:ea typeface="ヒラギノ角ゴ Pro W3" charset="-128"/>
              </a:rPr>
              <a:t>Los servicios mínimos deberán proveerse durante el tiempo que sea necesario y para los fines que fueron determinados.”</a:t>
            </a:r>
            <a:endParaRPr lang="es-ES_tradnl" b="1" dirty="0">
              <a:solidFill>
                <a:srgbClr val="4F81BD">
                  <a:lumMod val="75000"/>
                </a:srgbClr>
              </a:solidFill>
              <a:latin typeface="Arial" pitchFamily="34" charset="0"/>
              <a:ea typeface="ヒラギノ角ゴ Pro W3" charset="-128"/>
            </a:endParaRPr>
          </a:p>
          <a:p>
            <a:pPr algn="just" defTabSz="342900"/>
            <a:r>
              <a:rPr lang="es-ES_tradnl" b="1" dirty="0">
                <a:solidFill>
                  <a:srgbClr val="4F81BD">
                    <a:lumMod val="75000"/>
                  </a:srgbClr>
                </a:solidFill>
                <a:latin typeface="Arial" pitchFamily="34" charset="0"/>
                <a:ea typeface="ヒラギノ角ゴ Pro W3" charset="-128"/>
              </a:rPr>
              <a:t> </a:t>
            </a:r>
            <a:endParaRPr lang="es-CL" b="1" dirty="0">
              <a:solidFill>
                <a:srgbClr val="4F81BD">
                  <a:lumMod val="75000"/>
                </a:srgbClr>
              </a:solidFill>
              <a:latin typeface="Arial" pitchFamily="34" charset="0"/>
              <a:ea typeface="ヒラギノ角ゴ Pro W3" charset="-128"/>
            </a:endParaRPr>
          </a:p>
        </p:txBody>
      </p:sp>
      <p:sp>
        <p:nvSpPr>
          <p:cNvPr id="10" name="9 Flecha a la derecha con muesca"/>
          <p:cNvSpPr/>
          <p:nvPr/>
        </p:nvSpPr>
        <p:spPr>
          <a:xfrm>
            <a:off x="611559" y="1988840"/>
            <a:ext cx="3185857" cy="1656184"/>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b="1" dirty="0">
                <a:solidFill>
                  <a:prstClr val="white"/>
                </a:solidFill>
              </a:rPr>
              <a:t>Artículo 359.</a:t>
            </a:r>
            <a:endParaRPr lang="es-CL" dirty="0">
              <a:solidFill>
                <a:prstClr val="white"/>
              </a:solidFill>
            </a:endParaRPr>
          </a:p>
        </p:txBody>
      </p:sp>
      <p:sp>
        <p:nvSpPr>
          <p:cNvPr id="11" name="10 CuadroTexto"/>
          <p:cNvSpPr txBox="1"/>
          <p:nvPr/>
        </p:nvSpPr>
        <p:spPr>
          <a:xfrm>
            <a:off x="467544" y="5577051"/>
            <a:ext cx="7236804" cy="707886"/>
          </a:xfrm>
          <a:prstGeom prst="rect">
            <a:avLst/>
          </a:prstGeom>
          <a:noFill/>
        </p:spPr>
        <p:txBody>
          <a:bodyPr wrap="square" rtlCol="0">
            <a:spAutoFit/>
          </a:bodyPr>
          <a:lstStyle/>
          <a:p>
            <a:pPr algn="ctr" defTabSz="342900">
              <a:buFont typeface="Arial" charset="0"/>
              <a:buChar char="•"/>
            </a:pPr>
            <a:r>
              <a:rPr lang="es-ES_tradnl" sz="2000" dirty="0">
                <a:solidFill>
                  <a:srgbClr val="4F81BD">
                    <a:lumMod val="75000"/>
                  </a:srgbClr>
                </a:solidFill>
                <a:latin typeface="Arial" pitchFamily="34" charset="0"/>
                <a:ea typeface="ヒラギノ角ゴ Pro W3" charset="-128"/>
              </a:rPr>
              <a:t>Derecho a Huelga como Derecho Fundamental.</a:t>
            </a:r>
          </a:p>
          <a:p>
            <a:pPr algn="ctr" defTabSz="342900">
              <a:buFont typeface="Arial" charset="0"/>
              <a:buChar char="•"/>
            </a:pPr>
            <a:r>
              <a:rPr lang="es-ES_tradnl" sz="2000" dirty="0">
                <a:solidFill>
                  <a:srgbClr val="4F81BD">
                    <a:lumMod val="75000"/>
                  </a:srgbClr>
                </a:solidFill>
                <a:latin typeface="Arial" pitchFamily="34" charset="0"/>
                <a:ea typeface="ヒラギノ角ゴ Pro W3" charset="-128"/>
              </a:rPr>
              <a:t>Servicios Mínimos como límite a la huelga.</a:t>
            </a:r>
            <a:endParaRPr lang="es-CL" sz="2000" dirty="0">
              <a:solidFill>
                <a:srgbClr val="4F81BD">
                  <a:lumMod val="75000"/>
                </a:srgbClr>
              </a:solidFill>
              <a:latin typeface="Arial" pitchFamily="34" charset="0"/>
              <a:ea typeface="ヒラギノ角ゴ Pro W3" charset="-128"/>
            </a:endParaRPr>
          </a:p>
        </p:txBody>
      </p:sp>
    </p:spTree>
    <p:extLst>
      <p:ext uri="{BB962C8B-B14F-4D97-AF65-F5344CB8AC3E}">
        <p14:creationId xmlns:p14="http://schemas.microsoft.com/office/powerpoint/2010/main" val="22852835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700" dirty="0">
                <a:solidFill>
                  <a:schemeClr val="accent1"/>
                </a:solidFill>
              </a:rPr>
              <a:t>¿Qué es un Servicio Mínimo?</a:t>
            </a:r>
            <a:endParaRPr lang="es-CL" sz="2700" dirty="0">
              <a:solidFill>
                <a:schemeClr val="accent1"/>
              </a:solidFill>
            </a:endParaRPr>
          </a:p>
        </p:txBody>
      </p:sp>
      <p:sp>
        <p:nvSpPr>
          <p:cNvPr id="3" name="2 Marcador de contenido"/>
          <p:cNvSpPr>
            <a:spLocks noGrp="1"/>
          </p:cNvSpPr>
          <p:nvPr>
            <p:ph idx="1"/>
          </p:nvPr>
        </p:nvSpPr>
        <p:spPr>
          <a:xfrm>
            <a:off x="1043609" y="980728"/>
            <a:ext cx="6840760" cy="3528392"/>
          </a:xfrm>
        </p:spPr>
        <p:txBody>
          <a:bodyPr/>
          <a:lstStyle/>
          <a:p>
            <a:pPr algn="just">
              <a:buNone/>
            </a:pPr>
            <a:r>
              <a:rPr lang="es-CL" sz="1350" dirty="0">
                <a:solidFill>
                  <a:schemeClr val="accent1"/>
                </a:solidFill>
                <a:latin typeface="Arial" pitchFamily="34" charset="0"/>
                <a:cs typeface="Arial" pitchFamily="34" charset="0"/>
              </a:rPr>
              <a:t>	</a:t>
            </a:r>
            <a:r>
              <a:rPr lang="es-CL" dirty="0">
                <a:solidFill>
                  <a:schemeClr val="accent1"/>
                </a:solidFill>
                <a:latin typeface="Arial" pitchFamily="34" charset="0"/>
                <a:cs typeface="Arial" pitchFamily="34" charset="0"/>
              </a:rPr>
              <a:t>“</a:t>
            </a:r>
            <a:r>
              <a:rPr lang="es-CL" i="1" dirty="0">
                <a:solidFill>
                  <a:schemeClr val="accent1"/>
                </a:solidFill>
                <a:latin typeface="Arial" pitchFamily="34" charset="0"/>
                <a:cs typeface="Arial" pitchFamily="34" charset="0"/>
              </a:rPr>
              <a:t>Constituye uno de los instrumentos técnicos que limitan o restringen el ejercicio del derecho de huelga, respecto de aquellas actividades, cuya interrupción produjera colisiones con derechos fundamentales, libertades públicas o bienes protegidos constitucionalmente.”</a:t>
            </a:r>
          </a:p>
        </p:txBody>
      </p:sp>
      <p:sp>
        <p:nvSpPr>
          <p:cNvPr id="4" name="3 Pentágono"/>
          <p:cNvSpPr/>
          <p:nvPr/>
        </p:nvSpPr>
        <p:spPr>
          <a:xfrm>
            <a:off x="395536" y="4599276"/>
            <a:ext cx="2592288" cy="917956"/>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dirty="0">
                <a:solidFill>
                  <a:prstClr val="white"/>
                </a:solidFill>
              </a:rPr>
              <a:t>Organización Internacional del Trabajo</a:t>
            </a:r>
            <a:endParaRPr lang="es-CL" dirty="0">
              <a:solidFill>
                <a:prstClr val="white"/>
              </a:solidFill>
            </a:endParaRPr>
          </a:p>
        </p:txBody>
      </p:sp>
      <p:sp>
        <p:nvSpPr>
          <p:cNvPr id="5" name="4 CuadroTexto"/>
          <p:cNvSpPr txBox="1"/>
          <p:nvPr/>
        </p:nvSpPr>
        <p:spPr>
          <a:xfrm>
            <a:off x="3275856" y="3789040"/>
            <a:ext cx="4608513" cy="2031325"/>
          </a:xfrm>
          <a:prstGeom prst="rect">
            <a:avLst/>
          </a:prstGeom>
          <a:noFill/>
        </p:spPr>
        <p:txBody>
          <a:bodyPr wrap="square" rtlCol="0">
            <a:spAutoFit/>
          </a:bodyPr>
          <a:lstStyle/>
          <a:p>
            <a:pPr algn="just" defTabSz="342900"/>
            <a:r>
              <a:rPr lang="es-CL" dirty="0">
                <a:solidFill>
                  <a:prstClr val="black"/>
                </a:solidFill>
                <a:ea typeface="ヒラギノ角ゴ Pro W3" charset="-128"/>
              </a:rPr>
              <a:t>“</a:t>
            </a:r>
            <a:r>
              <a:rPr lang="es-CL" i="1" dirty="0">
                <a:solidFill>
                  <a:srgbClr val="4F81BD"/>
                </a:solidFill>
                <a:ea typeface="ヒラギノ角ゴ Pro W3" charset="-128"/>
              </a:rPr>
              <a:t>un servicio limitado a las actividades estrictamente necesarias para cubrir las necesidades básicas de la población o satisfacer las exigencias mínimas del servicio, sin menoscabar la eficacia de los medios de presión</a:t>
            </a:r>
            <a:r>
              <a:rPr lang="es-CL" dirty="0">
                <a:solidFill>
                  <a:srgbClr val="4F81BD"/>
                </a:solidFill>
                <a:ea typeface="ヒラギノ角ゴ Pro W3" charset="-128"/>
              </a:rPr>
              <a:t>”. (OIT, 1994a, párrafo 161)</a:t>
            </a:r>
          </a:p>
        </p:txBody>
      </p:sp>
    </p:spTree>
    <p:extLst>
      <p:ext uri="{BB962C8B-B14F-4D97-AF65-F5344CB8AC3E}">
        <p14:creationId xmlns:p14="http://schemas.microsoft.com/office/powerpoint/2010/main" val="28855143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3000" y="294914"/>
            <a:ext cx="6243139" cy="862790"/>
          </a:xfrm>
        </p:spPr>
        <p:txBody>
          <a:bodyPr/>
          <a:lstStyle/>
          <a:p>
            <a:pPr algn="ctr"/>
            <a:r>
              <a:rPr lang="es-ES_tradnl" sz="2550" dirty="0"/>
              <a:t>Cuándo proceden los Servicios Mínimos. (Art. 359)</a:t>
            </a:r>
            <a:endParaRPr lang="es-CL" sz="2550" dirty="0"/>
          </a:p>
        </p:txBody>
      </p:sp>
      <p:sp>
        <p:nvSpPr>
          <p:cNvPr id="4" name="3 CuadroTexto"/>
          <p:cNvSpPr txBox="1"/>
          <p:nvPr/>
        </p:nvSpPr>
        <p:spPr>
          <a:xfrm>
            <a:off x="4464360" y="2910790"/>
            <a:ext cx="3852055" cy="369332"/>
          </a:xfrm>
          <a:prstGeom prst="rect">
            <a:avLst/>
          </a:prstGeom>
          <a:solidFill>
            <a:schemeClr val="accent1"/>
          </a:solidFill>
          <a:ln w="22225" cap="sq" cmpd="sng">
            <a:solidFill>
              <a:schemeClr val="accent2"/>
            </a:solidFill>
            <a:round/>
          </a:ln>
        </p:spPr>
        <p:txBody>
          <a:bodyPr wrap="square" rtlCol="0">
            <a:spAutoFit/>
          </a:bodyPr>
          <a:lstStyle/>
          <a:p>
            <a:pPr algn="ctr" defTabSz="342900"/>
            <a:r>
              <a:rPr lang="es-ES_tradnl" dirty="0">
                <a:solidFill>
                  <a:srgbClr val="1F497D"/>
                </a:solidFill>
                <a:latin typeface="Arial" pitchFamily="34" charset="0"/>
                <a:ea typeface="ヒラギノ角ゴ Pro W3" charset="-128"/>
              </a:rPr>
              <a:t>Prevenir Accidentes.</a:t>
            </a:r>
            <a:endParaRPr lang="es-CL" dirty="0">
              <a:solidFill>
                <a:srgbClr val="1F497D"/>
              </a:solidFill>
              <a:latin typeface="Arial" pitchFamily="34" charset="0"/>
              <a:ea typeface="ヒラギノ角ゴ Pro W3" charset="-128"/>
            </a:endParaRPr>
          </a:p>
        </p:txBody>
      </p:sp>
      <p:sp>
        <p:nvSpPr>
          <p:cNvPr id="7" name="6 CuadroTexto"/>
          <p:cNvSpPr txBox="1"/>
          <p:nvPr/>
        </p:nvSpPr>
        <p:spPr>
          <a:xfrm>
            <a:off x="4464361" y="4096014"/>
            <a:ext cx="3852055" cy="923330"/>
          </a:xfrm>
          <a:prstGeom prst="rect">
            <a:avLst/>
          </a:prstGeom>
          <a:solidFill>
            <a:schemeClr val="accent1"/>
          </a:solidFill>
          <a:ln w="22225" cap="sq" cmpd="sng">
            <a:solidFill>
              <a:schemeClr val="accent2"/>
            </a:solidFill>
            <a:round/>
          </a:ln>
        </p:spPr>
        <p:txBody>
          <a:bodyPr wrap="square" rtlCol="0">
            <a:spAutoFit/>
          </a:bodyPr>
          <a:lstStyle/>
          <a:p>
            <a:pPr algn="ctr" defTabSz="342900"/>
            <a:r>
              <a:rPr lang="es-ES_tradnl" dirty="0">
                <a:solidFill>
                  <a:srgbClr val="1F497D"/>
                </a:solidFill>
                <a:latin typeface="Arial" pitchFamily="34" charset="0"/>
                <a:ea typeface="ヒラギノ角ゴ Pro W3" charset="-128"/>
              </a:rPr>
              <a:t>Garanticen la atención de necesidades básicas de la población.</a:t>
            </a:r>
            <a:endParaRPr lang="es-CL" dirty="0">
              <a:solidFill>
                <a:srgbClr val="1F497D"/>
              </a:solidFill>
              <a:latin typeface="Arial" pitchFamily="34" charset="0"/>
              <a:ea typeface="ヒラギノ角ゴ Pro W3" charset="-128"/>
            </a:endParaRPr>
          </a:p>
        </p:txBody>
      </p:sp>
      <p:sp>
        <p:nvSpPr>
          <p:cNvPr id="8" name="7 CuadroTexto"/>
          <p:cNvSpPr txBox="1"/>
          <p:nvPr/>
        </p:nvSpPr>
        <p:spPr>
          <a:xfrm>
            <a:off x="4464361" y="3364903"/>
            <a:ext cx="3852054" cy="646331"/>
          </a:xfrm>
          <a:prstGeom prst="rect">
            <a:avLst/>
          </a:prstGeom>
          <a:solidFill>
            <a:schemeClr val="accent1"/>
          </a:solidFill>
          <a:ln w="22225" cap="sq" cmpd="sng">
            <a:solidFill>
              <a:schemeClr val="accent2"/>
            </a:solidFill>
            <a:round/>
          </a:ln>
        </p:spPr>
        <p:txBody>
          <a:bodyPr wrap="square" rtlCol="0">
            <a:spAutoFit/>
          </a:bodyPr>
          <a:lstStyle/>
          <a:p>
            <a:pPr algn="ctr" defTabSz="342900"/>
            <a:r>
              <a:rPr lang="es-ES_tradnl" dirty="0">
                <a:solidFill>
                  <a:srgbClr val="1F497D"/>
                </a:solidFill>
                <a:latin typeface="Arial" pitchFamily="34" charset="0"/>
                <a:ea typeface="ヒラギノ角ゴ Pro W3" charset="-128"/>
              </a:rPr>
              <a:t>Garanticen la prestación de Servicios de Utilidad Pública.</a:t>
            </a:r>
            <a:endParaRPr lang="es-CL" dirty="0">
              <a:solidFill>
                <a:srgbClr val="1F497D"/>
              </a:solidFill>
              <a:latin typeface="Arial" pitchFamily="34" charset="0"/>
              <a:ea typeface="ヒラギノ角ゴ Pro W3" charset="-128"/>
            </a:endParaRPr>
          </a:p>
        </p:txBody>
      </p:sp>
      <p:sp>
        <p:nvSpPr>
          <p:cNvPr id="9" name="8 CuadroTexto"/>
          <p:cNvSpPr txBox="1"/>
          <p:nvPr/>
        </p:nvSpPr>
        <p:spPr>
          <a:xfrm>
            <a:off x="4463988" y="2179678"/>
            <a:ext cx="3852428" cy="646331"/>
          </a:xfrm>
          <a:prstGeom prst="rect">
            <a:avLst/>
          </a:prstGeom>
          <a:solidFill>
            <a:schemeClr val="accent1"/>
          </a:solidFill>
          <a:ln w="22225" cap="sq" cmpd="sng">
            <a:solidFill>
              <a:schemeClr val="accent2"/>
            </a:solidFill>
            <a:round/>
          </a:ln>
        </p:spPr>
        <p:txBody>
          <a:bodyPr wrap="square" rtlCol="0">
            <a:spAutoFit/>
          </a:bodyPr>
          <a:lstStyle/>
          <a:p>
            <a:pPr algn="ctr" defTabSz="342900"/>
            <a:r>
              <a:rPr lang="es-ES_tradnl" dirty="0">
                <a:solidFill>
                  <a:srgbClr val="1F497D"/>
                </a:solidFill>
                <a:latin typeface="Arial" pitchFamily="34" charset="0"/>
                <a:ea typeface="ヒラギノ角ゴ Pro W3" charset="-128"/>
              </a:rPr>
              <a:t>Protección de los bienes corporales e instalaciones de la empresa.</a:t>
            </a:r>
            <a:endParaRPr lang="es-CL" dirty="0">
              <a:solidFill>
                <a:srgbClr val="1F497D"/>
              </a:solidFill>
              <a:latin typeface="Arial" pitchFamily="34" charset="0"/>
              <a:ea typeface="ヒラギノ角ゴ Pro W3" charset="-128"/>
            </a:endParaRPr>
          </a:p>
        </p:txBody>
      </p:sp>
      <p:sp>
        <p:nvSpPr>
          <p:cNvPr id="10" name="9 CuadroTexto"/>
          <p:cNvSpPr txBox="1"/>
          <p:nvPr/>
        </p:nvSpPr>
        <p:spPr>
          <a:xfrm>
            <a:off x="4464361" y="5104124"/>
            <a:ext cx="3852054" cy="646331"/>
          </a:xfrm>
          <a:prstGeom prst="rect">
            <a:avLst/>
          </a:prstGeom>
          <a:solidFill>
            <a:schemeClr val="accent1"/>
          </a:solidFill>
          <a:ln w="22225" cap="sq" cmpd="sng">
            <a:solidFill>
              <a:schemeClr val="accent2"/>
            </a:solidFill>
            <a:round/>
          </a:ln>
        </p:spPr>
        <p:txBody>
          <a:bodyPr wrap="square" rtlCol="0">
            <a:spAutoFit/>
          </a:bodyPr>
          <a:lstStyle/>
          <a:p>
            <a:pPr algn="ctr" defTabSz="342900"/>
            <a:r>
              <a:rPr lang="es-ES_tradnl" dirty="0">
                <a:solidFill>
                  <a:srgbClr val="1F497D"/>
                </a:solidFill>
                <a:latin typeface="Arial" pitchFamily="34" charset="0"/>
                <a:ea typeface="ヒラギノ角ゴ Pro W3" charset="-128"/>
              </a:rPr>
              <a:t>Garanticen la Prevención de daños ambientales o sanitarios.</a:t>
            </a:r>
            <a:endParaRPr lang="es-CL" dirty="0">
              <a:solidFill>
                <a:srgbClr val="1F497D"/>
              </a:solidFill>
              <a:latin typeface="Arial" pitchFamily="34" charset="0"/>
              <a:ea typeface="ヒラギノ角ゴ Pro W3" charset="-128"/>
            </a:endParaRPr>
          </a:p>
        </p:txBody>
      </p:sp>
      <p:cxnSp>
        <p:nvCxnSpPr>
          <p:cNvPr id="12" name="11 Conector recto de flecha"/>
          <p:cNvCxnSpPr/>
          <p:nvPr/>
        </p:nvCxnSpPr>
        <p:spPr>
          <a:xfrm flipH="1">
            <a:off x="3761910" y="4453808"/>
            <a:ext cx="70207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12 CuadroTexto"/>
          <p:cNvSpPr txBox="1"/>
          <p:nvPr/>
        </p:nvSpPr>
        <p:spPr>
          <a:xfrm>
            <a:off x="755576" y="4189222"/>
            <a:ext cx="3006334" cy="830997"/>
          </a:xfrm>
          <a:prstGeom prst="rect">
            <a:avLst/>
          </a:prstGeom>
          <a:noFill/>
        </p:spPr>
        <p:txBody>
          <a:bodyPr wrap="square" rtlCol="0">
            <a:spAutoFit/>
          </a:bodyPr>
          <a:lstStyle/>
          <a:p>
            <a:pPr algn="just" defTabSz="342900"/>
            <a:r>
              <a:rPr lang="es-ES_tradnl" sz="1600" dirty="0">
                <a:solidFill>
                  <a:srgbClr val="1F497D">
                    <a:lumMod val="75000"/>
                  </a:srgbClr>
                </a:solidFill>
                <a:ea typeface="ヒラギノ角ゴ Pro W3" charset="-128"/>
              </a:rPr>
              <a:t>*Incluidas las relacionadas con la vida, la seguridad o la salud de las personas.</a:t>
            </a:r>
            <a:endParaRPr lang="es-CL" sz="1600" dirty="0">
              <a:solidFill>
                <a:srgbClr val="1F497D">
                  <a:lumMod val="75000"/>
                </a:srgbClr>
              </a:solidFill>
              <a:ea typeface="ヒラギノ角ゴ Pro W3" charset="-128"/>
            </a:endParaRPr>
          </a:p>
        </p:txBody>
      </p:sp>
      <p:sp>
        <p:nvSpPr>
          <p:cNvPr id="11" name="13 CuadroTexto"/>
          <p:cNvSpPr txBox="1"/>
          <p:nvPr/>
        </p:nvSpPr>
        <p:spPr>
          <a:xfrm>
            <a:off x="1823148" y="1268761"/>
            <a:ext cx="5773188" cy="646331"/>
          </a:xfrm>
          <a:prstGeom prst="rect">
            <a:avLst/>
          </a:prstGeom>
          <a:noFill/>
        </p:spPr>
        <p:txBody>
          <a:bodyPr wrap="square" rtlCol="0">
            <a:spAutoFit/>
          </a:bodyPr>
          <a:lstStyle/>
          <a:p>
            <a:pPr algn="ctr" defTabSz="342900"/>
            <a:r>
              <a:rPr lang="es-CL" i="1" dirty="0">
                <a:solidFill>
                  <a:srgbClr val="4F81BD"/>
                </a:solidFill>
                <a:latin typeface="Arial" pitchFamily="34" charset="0"/>
                <a:ea typeface="ヒラギノ角ゴ Pro W3" charset="-128"/>
              </a:rPr>
              <a:t>“En los casos que deban atenderse los servicios mínimos estrictamente necesarios </a:t>
            </a:r>
            <a:r>
              <a:rPr lang="es-ES_tradnl" i="1" dirty="0">
                <a:solidFill>
                  <a:srgbClr val="4F81BD"/>
                </a:solidFill>
                <a:latin typeface="Arial" pitchFamily="34" charset="0"/>
                <a:ea typeface="ヒラギノ角ゴ Pro W3" charset="-128"/>
              </a:rPr>
              <a:t>para”</a:t>
            </a:r>
            <a:endParaRPr lang="es-CL" i="1" dirty="0">
              <a:solidFill>
                <a:srgbClr val="4F81BD"/>
              </a:solidFill>
              <a:latin typeface="Arial" pitchFamily="34" charset="0"/>
              <a:ea typeface="ヒラギノ角ゴ Pro W3" charset="-128"/>
            </a:endParaRPr>
          </a:p>
        </p:txBody>
      </p:sp>
    </p:spTree>
    <p:extLst>
      <p:ext uri="{BB962C8B-B14F-4D97-AF65-F5344CB8AC3E}">
        <p14:creationId xmlns:p14="http://schemas.microsoft.com/office/powerpoint/2010/main" val="13408562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700" dirty="0"/>
              <a:t>Categorías de Servicios Mínimos.</a:t>
            </a:r>
            <a:endParaRPr lang="es-CL" sz="2700" dirty="0"/>
          </a:p>
        </p:txBody>
      </p:sp>
      <p:sp>
        <p:nvSpPr>
          <p:cNvPr id="5" name="4 Pentágono"/>
          <p:cNvSpPr/>
          <p:nvPr/>
        </p:nvSpPr>
        <p:spPr>
          <a:xfrm>
            <a:off x="539552" y="2078851"/>
            <a:ext cx="3168352" cy="756083"/>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dirty="0">
                <a:solidFill>
                  <a:prstClr val="white"/>
                </a:solidFill>
              </a:rPr>
              <a:t>Seguridad.</a:t>
            </a:r>
            <a:endParaRPr lang="es-CL" dirty="0">
              <a:solidFill>
                <a:prstClr val="white"/>
              </a:solidFill>
            </a:endParaRPr>
          </a:p>
        </p:txBody>
      </p:sp>
      <p:sp>
        <p:nvSpPr>
          <p:cNvPr id="6" name="5 Pentágono"/>
          <p:cNvSpPr/>
          <p:nvPr/>
        </p:nvSpPr>
        <p:spPr>
          <a:xfrm>
            <a:off x="539552" y="4581128"/>
            <a:ext cx="2952328" cy="720080"/>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dirty="0">
                <a:solidFill>
                  <a:prstClr val="white"/>
                </a:solidFill>
              </a:rPr>
              <a:t>Funcionamiento.</a:t>
            </a:r>
            <a:endParaRPr lang="es-CL" dirty="0">
              <a:solidFill>
                <a:prstClr val="white"/>
              </a:solidFill>
            </a:endParaRPr>
          </a:p>
        </p:txBody>
      </p:sp>
      <p:sp>
        <p:nvSpPr>
          <p:cNvPr id="8" name="7 Rectángulo"/>
          <p:cNvSpPr/>
          <p:nvPr/>
        </p:nvSpPr>
        <p:spPr>
          <a:xfrm>
            <a:off x="4139952" y="1844824"/>
            <a:ext cx="3564396" cy="1477328"/>
          </a:xfrm>
          <a:prstGeom prst="rect">
            <a:avLst/>
          </a:prstGeom>
        </p:spPr>
        <p:txBody>
          <a:bodyPr wrap="square">
            <a:spAutoFit/>
          </a:bodyPr>
          <a:lstStyle/>
          <a:p>
            <a:pPr algn="just" defTabSz="342900"/>
            <a:r>
              <a:rPr lang="es-ES" i="1" dirty="0">
                <a:solidFill>
                  <a:srgbClr val="4F81BD"/>
                </a:solidFill>
                <a:latin typeface="Arial" pitchFamily="34" charset="0"/>
                <a:ea typeface="ヒラギノ角ゴ Pro W3" charset="-128"/>
              </a:rPr>
              <a:t>“Los que buscan la protección de bienes corporales e instalaciones de la empresa; prevención de accidentes y de daños ambientales y sanitarios” </a:t>
            </a:r>
            <a:endParaRPr lang="es-CL" i="1" dirty="0">
              <a:solidFill>
                <a:srgbClr val="4F81BD"/>
              </a:solidFill>
              <a:latin typeface="Arial" pitchFamily="34" charset="0"/>
              <a:ea typeface="ヒラギノ角ゴ Pro W3" charset="-128"/>
            </a:endParaRPr>
          </a:p>
        </p:txBody>
      </p:sp>
      <p:sp>
        <p:nvSpPr>
          <p:cNvPr id="9" name="8 Rectángulo"/>
          <p:cNvSpPr/>
          <p:nvPr/>
        </p:nvSpPr>
        <p:spPr>
          <a:xfrm>
            <a:off x="4139952" y="4293096"/>
            <a:ext cx="3510390" cy="2031325"/>
          </a:xfrm>
          <a:prstGeom prst="rect">
            <a:avLst/>
          </a:prstGeom>
        </p:spPr>
        <p:txBody>
          <a:bodyPr wrap="square">
            <a:spAutoFit/>
          </a:bodyPr>
          <a:lstStyle/>
          <a:p>
            <a:pPr algn="just" defTabSz="342900"/>
            <a:r>
              <a:rPr lang="es-ES" i="1" dirty="0">
                <a:solidFill>
                  <a:srgbClr val="4F81BD"/>
                </a:solidFill>
                <a:latin typeface="Arial" pitchFamily="34" charset="0"/>
                <a:ea typeface="ヒラギノ角ゴ Pro W3" charset="-128"/>
              </a:rPr>
              <a:t>“Los que buscan garantizar la prestación de servicios de utilidad pública y la atención de necesidades básicas de la población, incluyendo vida, seguridad y salud de las personas”</a:t>
            </a:r>
            <a:endParaRPr lang="es-CL" i="1" dirty="0">
              <a:solidFill>
                <a:srgbClr val="4F81BD"/>
              </a:solidFill>
              <a:latin typeface="Arial" pitchFamily="34" charset="0"/>
              <a:ea typeface="ヒラギノ角ゴ Pro W3" charset="-128"/>
            </a:endParaRPr>
          </a:p>
        </p:txBody>
      </p:sp>
    </p:spTree>
    <p:extLst>
      <p:ext uri="{BB962C8B-B14F-4D97-AF65-F5344CB8AC3E}">
        <p14:creationId xmlns:p14="http://schemas.microsoft.com/office/powerpoint/2010/main" val="26021155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sz="2700" dirty="0"/>
              <a:t>Consideraciones Importantes.</a:t>
            </a:r>
          </a:p>
        </p:txBody>
      </p:sp>
      <p:sp>
        <p:nvSpPr>
          <p:cNvPr id="4" name="13 CuadroTexto"/>
          <p:cNvSpPr txBox="1"/>
          <p:nvPr/>
        </p:nvSpPr>
        <p:spPr>
          <a:xfrm>
            <a:off x="827584" y="2024844"/>
            <a:ext cx="7056783" cy="3046988"/>
          </a:xfrm>
          <a:prstGeom prst="rect">
            <a:avLst/>
          </a:prstGeom>
          <a:noFill/>
        </p:spPr>
        <p:txBody>
          <a:bodyPr wrap="square" rtlCol="0">
            <a:spAutoFit/>
          </a:bodyPr>
          <a:lstStyle/>
          <a:p>
            <a:pPr algn="just" defTabSz="342900"/>
            <a:r>
              <a:rPr lang="es-ES_tradnl" sz="2400" dirty="0">
                <a:solidFill>
                  <a:srgbClr val="1F497D"/>
                </a:solidFill>
                <a:ea typeface="ヒラギノ角ゴ Pro W3" charset="-128"/>
              </a:rPr>
              <a:t>*No se admiten otras hipótesis que las definidas por el legislador.</a:t>
            </a:r>
          </a:p>
          <a:p>
            <a:pPr algn="just" defTabSz="342900"/>
            <a:endParaRPr lang="es-ES_tradnl" sz="2400" dirty="0">
              <a:solidFill>
                <a:srgbClr val="1F497D"/>
              </a:solidFill>
              <a:ea typeface="ヒラギノ角ゴ Pro W3" charset="-128"/>
            </a:endParaRPr>
          </a:p>
          <a:p>
            <a:pPr algn="just" defTabSz="342900"/>
            <a:r>
              <a:rPr lang="es-ES_tradnl" sz="2400" dirty="0">
                <a:solidFill>
                  <a:srgbClr val="1F497D"/>
                </a:solidFill>
                <a:ea typeface="ヒラギノ角ゴ Pro W3" charset="-128"/>
              </a:rPr>
              <a:t>*La calificación de Servicios Mínimos es de carácter restrictivo.</a:t>
            </a:r>
          </a:p>
          <a:p>
            <a:pPr algn="just" defTabSz="342900"/>
            <a:endParaRPr lang="es-ES_tradnl" sz="2400" dirty="0">
              <a:solidFill>
                <a:srgbClr val="1F497D"/>
              </a:solidFill>
              <a:ea typeface="ヒラギノ角ゴ Pro W3" charset="-128"/>
            </a:endParaRPr>
          </a:p>
          <a:p>
            <a:pPr algn="just" defTabSz="342900"/>
            <a:r>
              <a:rPr lang="es-ES_tradnl" sz="2400" dirty="0">
                <a:solidFill>
                  <a:srgbClr val="1F497D"/>
                </a:solidFill>
                <a:ea typeface="ヒラギノ角ゴ Pro W3" charset="-128"/>
              </a:rPr>
              <a:t>*Debe ser estrictamente necesario acorde a las hipótesis definidas por el legislador</a:t>
            </a:r>
            <a:endParaRPr lang="es-CL" sz="2400" dirty="0">
              <a:solidFill>
                <a:srgbClr val="1F497D"/>
              </a:solidFill>
              <a:ea typeface="ヒラギノ角ゴ Pro W3" charset="-128"/>
            </a:endParaRPr>
          </a:p>
        </p:txBody>
      </p:sp>
    </p:spTree>
    <p:extLst>
      <p:ext uri="{BB962C8B-B14F-4D97-AF65-F5344CB8AC3E}">
        <p14:creationId xmlns:p14="http://schemas.microsoft.com/office/powerpoint/2010/main" val="32871067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Conector recto 29"/>
          <p:cNvCxnSpPr/>
          <p:nvPr/>
        </p:nvCxnSpPr>
        <p:spPr>
          <a:xfrm flipH="1">
            <a:off x="3977640" y="2397374"/>
            <a:ext cx="594360" cy="0"/>
          </a:xfrm>
          <a:prstGeom prst="line">
            <a:avLst/>
          </a:prstGeom>
          <a:ln w="38100">
            <a:solidFill>
              <a:srgbClr val="91A5AF"/>
            </a:solidFill>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4572000" y="1783080"/>
            <a:ext cx="0" cy="3400425"/>
          </a:xfrm>
          <a:prstGeom prst="line">
            <a:avLst/>
          </a:prstGeom>
          <a:ln w="38100">
            <a:solidFill>
              <a:srgbClr val="91A5AF"/>
            </a:solidFill>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949301" y="1113514"/>
            <a:ext cx="2705957" cy="369332"/>
          </a:xfrm>
          <a:prstGeom prst="rect">
            <a:avLst/>
          </a:prstGeom>
          <a:noFill/>
        </p:spPr>
        <p:txBody>
          <a:bodyPr wrap="square" rtlCol="0">
            <a:spAutoFit/>
          </a:bodyPr>
          <a:lstStyle/>
          <a:p>
            <a:r>
              <a:rPr lang="es-ES" dirty="0">
                <a:solidFill>
                  <a:srgbClr val="005082"/>
                </a:solidFill>
                <a:latin typeface="Calibri Light" charset="0"/>
                <a:ea typeface="Calibri Light" charset="0"/>
                <a:cs typeface="Calibri Light" charset="0"/>
              </a:rPr>
              <a:t>Servicios Mínimos</a:t>
            </a:r>
            <a:endParaRPr lang="es-ES_tradnl" dirty="0">
              <a:solidFill>
                <a:srgbClr val="005082"/>
              </a:solidFill>
              <a:latin typeface="Calibri Light" charset="0"/>
              <a:ea typeface="Calibri Light" charset="0"/>
              <a:cs typeface="Calibri Light" charset="0"/>
            </a:endParaRPr>
          </a:p>
        </p:txBody>
      </p:sp>
      <p:grpSp>
        <p:nvGrpSpPr>
          <p:cNvPr id="11" name="Agrupar 10"/>
          <p:cNvGrpSpPr/>
          <p:nvPr/>
        </p:nvGrpSpPr>
        <p:grpSpPr>
          <a:xfrm>
            <a:off x="3492000" y="5906250"/>
            <a:ext cx="2160000" cy="94500"/>
            <a:chOff x="4649125" y="6732000"/>
            <a:chExt cx="2880000" cy="126000"/>
          </a:xfrm>
        </p:grpSpPr>
        <p:sp>
          <p:nvSpPr>
            <p:cNvPr id="15" name="Rectángulo 14"/>
            <p:cNvSpPr/>
            <p:nvPr/>
          </p:nvSpPr>
          <p:spPr>
            <a:xfrm>
              <a:off x="4649125" y="6732000"/>
              <a:ext cx="1260000" cy="1260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5909125" y="6732000"/>
              <a:ext cx="1620000" cy="1260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
        <p:nvSpPr>
          <p:cNvPr id="5" name="Lágrima 4"/>
          <p:cNvSpPr/>
          <p:nvPr/>
        </p:nvSpPr>
        <p:spPr>
          <a:xfrm>
            <a:off x="317456" y="1170539"/>
            <a:ext cx="165477" cy="165477"/>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3" name="Lágrima 42"/>
          <p:cNvSpPr/>
          <p:nvPr/>
        </p:nvSpPr>
        <p:spPr>
          <a:xfrm>
            <a:off x="509270" y="1170539"/>
            <a:ext cx="165477" cy="165477"/>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4" name="Lágrima 43"/>
          <p:cNvSpPr/>
          <p:nvPr/>
        </p:nvSpPr>
        <p:spPr>
          <a:xfrm>
            <a:off x="701085" y="1170539"/>
            <a:ext cx="165477" cy="165477"/>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27" name="Agrupar 26"/>
          <p:cNvGrpSpPr/>
          <p:nvPr/>
        </p:nvGrpSpPr>
        <p:grpSpPr>
          <a:xfrm>
            <a:off x="3143250" y="1074010"/>
            <a:ext cx="5371997" cy="685835"/>
            <a:chOff x="7740984" y="289013"/>
            <a:chExt cx="3612680" cy="914447"/>
          </a:xfrm>
        </p:grpSpPr>
        <p:sp>
          <p:nvSpPr>
            <p:cNvPr id="28" name="Pentágono 27"/>
            <p:cNvSpPr/>
            <p:nvPr/>
          </p:nvSpPr>
          <p:spPr>
            <a:xfrm rot="10800000">
              <a:off x="7740984" y="289013"/>
              <a:ext cx="3612680" cy="474676"/>
            </a:xfrm>
            <a:prstGeom prst="homePlate">
              <a:avLst/>
            </a:prstGeom>
            <a:solidFill>
              <a:srgbClr val="97C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9" name="CuadroTexto 28"/>
            <p:cNvSpPr txBox="1"/>
            <p:nvPr/>
          </p:nvSpPr>
          <p:spPr>
            <a:xfrm>
              <a:off x="7860128" y="341685"/>
              <a:ext cx="3335481" cy="861775"/>
            </a:xfrm>
            <a:prstGeom prst="rect">
              <a:avLst/>
            </a:prstGeom>
            <a:noFill/>
          </p:spPr>
          <p:txBody>
            <a:bodyPr wrap="square" rtlCol="0">
              <a:spAutoFit/>
            </a:bodyPr>
            <a:lstStyle/>
            <a:p>
              <a:pPr algn="r"/>
              <a:r>
                <a:rPr lang="es-ES" b="1" dirty="0">
                  <a:solidFill>
                    <a:schemeClr val="bg1"/>
                  </a:solidFill>
                  <a:latin typeface="+mj-lt"/>
                  <a:ea typeface="Calibri" charset="0"/>
                  <a:cs typeface="Calibri" charset="0"/>
                </a:rPr>
                <a:t>NUEVO PROCESO PARA DETERMINAR LOS SERVICIOS MÍNIMOS</a:t>
              </a:r>
              <a:endParaRPr lang="es-ES_tradnl" b="1" dirty="0">
                <a:solidFill>
                  <a:schemeClr val="bg1"/>
                </a:solidFill>
                <a:latin typeface="+mj-lt"/>
                <a:ea typeface="Calibri" charset="0"/>
                <a:cs typeface="Calibri" charset="0"/>
              </a:endParaRPr>
            </a:p>
          </p:txBody>
        </p:sp>
      </p:grpSp>
      <p:grpSp>
        <p:nvGrpSpPr>
          <p:cNvPr id="7" name="Agrupar 6"/>
          <p:cNvGrpSpPr/>
          <p:nvPr/>
        </p:nvGrpSpPr>
        <p:grpSpPr>
          <a:xfrm>
            <a:off x="3279337" y="2068830"/>
            <a:ext cx="657090" cy="657090"/>
            <a:chOff x="4372449" y="1790700"/>
            <a:chExt cx="876120" cy="876120"/>
          </a:xfrm>
        </p:grpSpPr>
        <p:sp>
          <p:nvSpPr>
            <p:cNvPr id="4" name="Lágrima 3"/>
            <p:cNvSpPr/>
            <p:nvPr/>
          </p:nvSpPr>
          <p:spPr>
            <a:xfrm rot="2700000">
              <a:off x="4372449" y="1790700"/>
              <a:ext cx="876120" cy="876120"/>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 name="CuadroTexto 5"/>
            <p:cNvSpPr txBox="1"/>
            <p:nvPr/>
          </p:nvSpPr>
          <p:spPr>
            <a:xfrm>
              <a:off x="4610454" y="1997925"/>
              <a:ext cx="400111" cy="492443"/>
            </a:xfrm>
            <a:prstGeom prst="rect">
              <a:avLst/>
            </a:prstGeom>
            <a:noFill/>
          </p:spPr>
          <p:txBody>
            <a:bodyPr wrap="none" rtlCol="0">
              <a:spAutoFit/>
            </a:bodyPr>
            <a:lstStyle/>
            <a:p>
              <a:pPr algn="ctr"/>
              <a:r>
                <a:rPr lang="es-ES" b="1" dirty="0">
                  <a:solidFill>
                    <a:schemeClr val="bg1"/>
                  </a:solidFill>
                  <a:latin typeface="Calibri Light" charset="0"/>
                  <a:ea typeface="Calibri Light" charset="0"/>
                  <a:cs typeface="Calibri Light" charset="0"/>
                </a:rPr>
                <a:t>1</a:t>
              </a:r>
              <a:endParaRPr lang="es-ES_tradnl" b="1" dirty="0">
                <a:solidFill>
                  <a:schemeClr val="bg1"/>
                </a:solidFill>
                <a:latin typeface="Calibri Light" charset="0"/>
                <a:ea typeface="Calibri Light" charset="0"/>
                <a:cs typeface="Calibri Light" charset="0"/>
              </a:endParaRPr>
            </a:p>
          </p:txBody>
        </p:sp>
      </p:grpSp>
      <p:sp>
        <p:nvSpPr>
          <p:cNvPr id="25" name="Lágrima 24"/>
          <p:cNvSpPr/>
          <p:nvPr/>
        </p:nvSpPr>
        <p:spPr>
          <a:xfrm rot="8100000">
            <a:off x="4519466" y="1691041"/>
            <a:ext cx="105069" cy="105069"/>
          </a:xfrm>
          <a:prstGeom prst="teardrop">
            <a:avLst/>
          </a:prstGeom>
          <a:solidFill>
            <a:srgbClr val="91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 name="CuadroTexto 30"/>
          <p:cNvSpPr txBox="1"/>
          <p:nvPr/>
        </p:nvSpPr>
        <p:spPr>
          <a:xfrm>
            <a:off x="716560" y="2003008"/>
            <a:ext cx="2519680" cy="923330"/>
          </a:xfrm>
          <a:prstGeom prst="rect">
            <a:avLst/>
          </a:prstGeom>
          <a:noFill/>
        </p:spPr>
        <p:txBody>
          <a:bodyPr wrap="square" rtlCol="0">
            <a:spAutoFit/>
          </a:bodyPr>
          <a:lstStyle/>
          <a:p>
            <a:pPr algn="r"/>
            <a:r>
              <a:rPr lang="es-CL" sz="900" dirty="0">
                <a:solidFill>
                  <a:srgbClr val="556F79"/>
                </a:solidFill>
                <a:latin typeface="Calibri Light" charset="0"/>
                <a:ea typeface="Calibri Light" charset="0"/>
                <a:cs typeface="Calibri Light" charset="0"/>
              </a:rPr>
              <a:t>Propuesta del empleador, enviada al o los sindicatos de la empresa, con 180 días de anticipación a la fecha de vencimiento del instrumento colectivo vigente. Solicita calificación de servicios mínimos y determinación de equipo de emergencia para la empresa.</a:t>
            </a:r>
            <a:endParaRPr lang="es-ES_tradnl" sz="900" dirty="0">
              <a:solidFill>
                <a:srgbClr val="556F79"/>
              </a:solidFill>
              <a:latin typeface="Calibri Light" charset="0"/>
              <a:ea typeface="Calibri Light" charset="0"/>
              <a:cs typeface="Calibri Light" charset="0"/>
            </a:endParaRPr>
          </a:p>
        </p:txBody>
      </p:sp>
      <p:cxnSp>
        <p:nvCxnSpPr>
          <p:cNvPr id="65" name="Conector recto 64"/>
          <p:cNvCxnSpPr/>
          <p:nvPr/>
        </p:nvCxnSpPr>
        <p:spPr>
          <a:xfrm>
            <a:off x="4572000" y="2895843"/>
            <a:ext cx="594360" cy="0"/>
          </a:xfrm>
          <a:prstGeom prst="line">
            <a:avLst/>
          </a:prstGeom>
          <a:ln w="38100">
            <a:solidFill>
              <a:srgbClr val="91A5AF"/>
            </a:solidFill>
          </a:ln>
        </p:spPr>
        <p:style>
          <a:lnRef idx="1">
            <a:schemeClr val="accent1"/>
          </a:lnRef>
          <a:fillRef idx="0">
            <a:schemeClr val="accent1"/>
          </a:fillRef>
          <a:effectRef idx="0">
            <a:schemeClr val="accent1"/>
          </a:effectRef>
          <a:fontRef idx="minor">
            <a:schemeClr val="tx1"/>
          </a:fontRef>
        </p:style>
      </p:cxnSp>
      <p:grpSp>
        <p:nvGrpSpPr>
          <p:cNvPr id="8" name="Agrupar 7"/>
          <p:cNvGrpSpPr/>
          <p:nvPr/>
        </p:nvGrpSpPr>
        <p:grpSpPr>
          <a:xfrm>
            <a:off x="5207573" y="2567299"/>
            <a:ext cx="657090" cy="657090"/>
            <a:chOff x="6943431" y="2455325"/>
            <a:chExt cx="876120" cy="876120"/>
          </a:xfrm>
        </p:grpSpPr>
        <p:sp>
          <p:nvSpPr>
            <p:cNvPr id="66" name="Lágrima 65"/>
            <p:cNvSpPr/>
            <p:nvPr/>
          </p:nvSpPr>
          <p:spPr>
            <a:xfrm rot="18900000" flipH="1">
              <a:off x="6943431" y="2455325"/>
              <a:ext cx="876120" cy="876120"/>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7" name="CuadroTexto 66"/>
            <p:cNvSpPr txBox="1"/>
            <p:nvPr/>
          </p:nvSpPr>
          <p:spPr>
            <a:xfrm flipH="1">
              <a:off x="7162200" y="2662552"/>
              <a:ext cx="400111" cy="492443"/>
            </a:xfrm>
            <a:prstGeom prst="rect">
              <a:avLst/>
            </a:prstGeom>
            <a:noFill/>
          </p:spPr>
          <p:txBody>
            <a:bodyPr wrap="none" rtlCol="0">
              <a:spAutoFit/>
            </a:bodyPr>
            <a:lstStyle/>
            <a:p>
              <a:pPr algn="ctr"/>
              <a:r>
                <a:rPr lang="es-ES" b="1" dirty="0">
                  <a:solidFill>
                    <a:schemeClr val="bg1"/>
                  </a:solidFill>
                  <a:latin typeface="Calibri Light" charset="0"/>
                  <a:ea typeface="Calibri Light" charset="0"/>
                  <a:cs typeface="Calibri Light" charset="0"/>
                </a:rPr>
                <a:t>2</a:t>
              </a:r>
              <a:endParaRPr lang="es-ES_tradnl" b="1" dirty="0">
                <a:solidFill>
                  <a:schemeClr val="bg1"/>
                </a:solidFill>
                <a:latin typeface="Calibri Light" charset="0"/>
                <a:ea typeface="Calibri Light" charset="0"/>
                <a:cs typeface="Calibri Light" charset="0"/>
              </a:endParaRPr>
            </a:p>
          </p:txBody>
        </p:sp>
      </p:grpSp>
      <p:sp>
        <p:nvSpPr>
          <p:cNvPr id="68" name="CuadroTexto 67"/>
          <p:cNvSpPr txBox="1"/>
          <p:nvPr/>
        </p:nvSpPr>
        <p:spPr>
          <a:xfrm>
            <a:off x="5905876" y="2722718"/>
            <a:ext cx="2519680" cy="507831"/>
          </a:xfrm>
          <a:prstGeom prst="rect">
            <a:avLst/>
          </a:prstGeom>
          <a:noFill/>
        </p:spPr>
        <p:txBody>
          <a:bodyPr wrap="square" rtlCol="0">
            <a:spAutoFit/>
          </a:bodyPr>
          <a:lstStyle/>
          <a:p>
            <a:r>
              <a:rPr lang="es-CL" sz="900" dirty="0">
                <a:solidFill>
                  <a:srgbClr val="556F79"/>
                </a:solidFill>
                <a:latin typeface="Calibri Light" charset="0"/>
                <a:ea typeface="Calibri Light" charset="0"/>
                <a:cs typeface="Calibri Light" charset="0"/>
              </a:rPr>
              <a:t>Sindicato tiene 15 días para contestar en forma conjunta o separada la propuesta realizada por el empleador.</a:t>
            </a:r>
            <a:endParaRPr lang="es-ES_tradnl" sz="900" dirty="0">
              <a:solidFill>
                <a:srgbClr val="556F79"/>
              </a:solidFill>
              <a:latin typeface="Calibri Light" charset="0"/>
              <a:ea typeface="Calibri Light" charset="0"/>
              <a:cs typeface="Calibri Light" charset="0"/>
            </a:endParaRPr>
          </a:p>
        </p:txBody>
      </p:sp>
      <p:cxnSp>
        <p:nvCxnSpPr>
          <p:cNvPr id="69" name="Conector recto 68"/>
          <p:cNvCxnSpPr/>
          <p:nvPr/>
        </p:nvCxnSpPr>
        <p:spPr>
          <a:xfrm flipH="1">
            <a:off x="3977641" y="3791272"/>
            <a:ext cx="594360" cy="0"/>
          </a:xfrm>
          <a:prstGeom prst="line">
            <a:avLst/>
          </a:prstGeom>
          <a:ln w="38100">
            <a:solidFill>
              <a:srgbClr val="91A5AF"/>
            </a:solidFill>
          </a:ln>
        </p:spPr>
        <p:style>
          <a:lnRef idx="1">
            <a:schemeClr val="accent1"/>
          </a:lnRef>
          <a:fillRef idx="0">
            <a:schemeClr val="accent1"/>
          </a:fillRef>
          <a:effectRef idx="0">
            <a:schemeClr val="accent1"/>
          </a:effectRef>
          <a:fontRef idx="minor">
            <a:schemeClr val="tx1"/>
          </a:fontRef>
        </p:style>
      </p:cxnSp>
      <p:grpSp>
        <p:nvGrpSpPr>
          <p:cNvPr id="9" name="Agrupar 8"/>
          <p:cNvGrpSpPr/>
          <p:nvPr/>
        </p:nvGrpSpPr>
        <p:grpSpPr>
          <a:xfrm>
            <a:off x="3279338" y="3462728"/>
            <a:ext cx="657090" cy="657090"/>
            <a:chOff x="4372450" y="3649230"/>
            <a:chExt cx="876120" cy="876120"/>
          </a:xfrm>
        </p:grpSpPr>
        <p:sp>
          <p:nvSpPr>
            <p:cNvPr id="70" name="Lágrima 69"/>
            <p:cNvSpPr/>
            <p:nvPr/>
          </p:nvSpPr>
          <p:spPr>
            <a:xfrm rot="2700000">
              <a:off x="4372450" y="3649230"/>
              <a:ext cx="876120" cy="876120"/>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1" name="CuadroTexto 70"/>
            <p:cNvSpPr txBox="1"/>
            <p:nvPr/>
          </p:nvSpPr>
          <p:spPr>
            <a:xfrm>
              <a:off x="4610455" y="3856457"/>
              <a:ext cx="400111" cy="492443"/>
            </a:xfrm>
            <a:prstGeom prst="rect">
              <a:avLst/>
            </a:prstGeom>
            <a:noFill/>
          </p:spPr>
          <p:txBody>
            <a:bodyPr wrap="none" rtlCol="0">
              <a:spAutoFit/>
            </a:bodyPr>
            <a:lstStyle/>
            <a:p>
              <a:pPr algn="ctr"/>
              <a:r>
                <a:rPr lang="es-ES" b="1" dirty="0">
                  <a:solidFill>
                    <a:schemeClr val="bg1"/>
                  </a:solidFill>
                  <a:latin typeface="Calibri Light" charset="0"/>
                  <a:ea typeface="Calibri Light" charset="0"/>
                  <a:cs typeface="Calibri Light" charset="0"/>
                </a:rPr>
                <a:t>3</a:t>
              </a:r>
              <a:endParaRPr lang="es-ES_tradnl" b="1" dirty="0">
                <a:solidFill>
                  <a:schemeClr val="bg1"/>
                </a:solidFill>
                <a:latin typeface="Calibri Light" charset="0"/>
                <a:ea typeface="Calibri Light" charset="0"/>
                <a:cs typeface="Calibri Light" charset="0"/>
              </a:endParaRPr>
            </a:p>
          </p:txBody>
        </p:sp>
      </p:grpSp>
      <p:sp>
        <p:nvSpPr>
          <p:cNvPr id="72" name="CuadroTexto 71"/>
          <p:cNvSpPr txBox="1"/>
          <p:nvPr/>
        </p:nvSpPr>
        <p:spPr>
          <a:xfrm>
            <a:off x="716561" y="3570245"/>
            <a:ext cx="2519680" cy="507831"/>
          </a:xfrm>
          <a:prstGeom prst="rect">
            <a:avLst/>
          </a:prstGeom>
          <a:noFill/>
        </p:spPr>
        <p:txBody>
          <a:bodyPr wrap="square" rtlCol="0">
            <a:spAutoFit/>
          </a:bodyPr>
          <a:lstStyle/>
          <a:p>
            <a:pPr algn="r"/>
            <a:r>
              <a:rPr lang="es-CL" sz="900" dirty="0">
                <a:solidFill>
                  <a:srgbClr val="556F79"/>
                </a:solidFill>
                <a:latin typeface="Calibri Light" charset="0"/>
                <a:ea typeface="Calibri Light" charset="0"/>
                <a:cs typeface="Calibri Light" charset="0"/>
              </a:rPr>
              <a:t>Las partes tienen </a:t>
            </a:r>
            <a:r>
              <a:rPr lang="es-CL" sz="900">
                <a:solidFill>
                  <a:srgbClr val="556F79"/>
                </a:solidFill>
                <a:latin typeface="Calibri Light" charset="0"/>
                <a:ea typeface="Calibri Light" charset="0"/>
                <a:cs typeface="Calibri Light" charset="0"/>
              </a:rPr>
              <a:t>30 días, desde formulada la propuesta,  </a:t>
            </a:r>
            <a:r>
              <a:rPr lang="es-CL" sz="900" dirty="0">
                <a:solidFill>
                  <a:srgbClr val="556F79"/>
                </a:solidFill>
                <a:latin typeface="Calibri Light" charset="0"/>
                <a:ea typeface="Calibri Light" charset="0"/>
                <a:cs typeface="Calibri Light" charset="0"/>
              </a:rPr>
              <a:t>para llegar a un acuerdo. Si hay acuerdo se acaba el procedimiento.</a:t>
            </a:r>
            <a:endParaRPr lang="es-ES_tradnl" sz="900" dirty="0">
              <a:solidFill>
                <a:srgbClr val="556F79"/>
              </a:solidFill>
              <a:latin typeface="Calibri Light" charset="0"/>
              <a:ea typeface="Calibri Light" charset="0"/>
              <a:cs typeface="Calibri Light" charset="0"/>
            </a:endParaRPr>
          </a:p>
        </p:txBody>
      </p:sp>
      <p:grpSp>
        <p:nvGrpSpPr>
          <p:cNvPr id="73" name="Agrupar 72"/>
          <p:cNvGrpSpPr/>
          <p:nvPr/>
        </p:nvGrpSpPr>
        <p:grpSpPr>
          <a:xfrm>
            <a:off x="8393702" y="5519688"/>
            <a:ext cx="335348" cy="277001"/>
            <a:chOff x="11191601" y="6216573"/>
            <a:chExt cx="447131" cy="369334"/>
          </a:xfrm>
        </p:grpSpPr>
        <p:sp>
          <p:nvSpPr>
            <p:cNvPr id="74" name="Elipse 73"/>
            <p:cNvSpPr/>
            <p:nvPr/>
          </p:nvSpPr>
          <p:spPr>
            <a:xfrm>
              <a:off x="11201860" y="6216573"/>
              <a:ext cx="369332" cy="369332"/>
            </a:xfrm>
            <a:prstGeom prst="ellipse">
              <a:avLst/>
            </a:prstGeom>
            <a:no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5" name="CuadroTexto 74"/>
            <p:cNvSpPr txBox="1"/>
            <p:nvPr/>
          </p:nvSpPr>
          <p:spPr>
            <a:xfrm>
              <a:off x="11191601" y="6247352"/>
              <a:ext cx="447131" cy="338555"/>
            </a:xfrm>
            <a:prstGeom prst="rect">
              <a:avLst/>
            </a:prstGeom>
            <a:noFill/>
          </p:spPr>
          <p:txBody>
            <a:bodyPr wrap="none" rtlCol="0">
              <a:spAutoFit/>
            </a:bodyPr>
            <a:lstStyle/>
            <a:p>
              <a:r>
                <a:rPr lang="es-ES_tradnl" sz="1050" b="1" dirty="0">
                  <a:solidFill>
                    <a:srgbClr val="1979BA"/>
                  </a:solidFill>
                  <a:latin typeface="gobCL" charset="0"/>
                  <a:ea typeface="gobCL" charset="0"/>
                  <a:cs typeface="gobCL" charset="0"/>
                </a:rPr>
                <a:t>19</a:t>
              </a:r>
            </a:p>
          </p:txBody>
        </p:sp>
      </p:grpSp>
      <p:cxnSp>
        <p:nvCxnSpPr>
          <p:cNvPr id="32" name="Conector recto 31"/>
          <p:cNvCxnSpPr/>
          <p:nvPr/>
        </p:nvCxnSpPr>
        <p:spPr>
          <a:xfrm>
            <a:off x="4572000" y="4462774"/>
            <a:ext cx="594360" cy="0"/>
          </a:xfrm>
          <a:prstGeom prst="line">
            <a:avLst/>
          </a:prstGeom>
          <a:ln w="38100">
            <a:solidFill>
              <a:srgbClr val="91A5AF"/>
            </a:solidFill>
          </a:ln>
        </p:spPr>
        <p:style>
          <a:lnRef idx="1">
            <a:schemeClr val="accent1"/>
          </a:lnRef>
          <a:fillRef idx="0">
            <a:schemeClr val="accent1"/>
          </a:fillRef>
          <a:effectRef idx="0">
            <a:schemeClr val="accent1"/>
          </a:effectRef>
          <a:fontRef idx="minor">
            <a:schemeClr val="tx1"/>
          </a:fontRef>
        </p:style>
      </p:cxnSp>
      <p:grpSp>
        <p:nvGrpSpPr>
          <p:cNvPr id="10" name="Agrupar 9"/>
          <p:cNvGrpSpPr/>
          <p:nvPr/>
        </p:nvGrpSpPr>
        <p:grpSpPr>
          <a:xfrm>
            <a:off x="5207573" y="4134230"/>
            <a:ext cx="657090" cy="657090"/>
            <a:chOff x="6943431" y="4544566"/>
            <a:chExt cx="876120" cy="876120"/>
          </a:xfrm>
        </p:grpSpPr>
        <p:sp>
          <p:nvSpPr>
            <p:cNvPr id="33" name="Lágrima 32"/>
            <p:cNvSpPr/>
            <p:nvPr/>
          </p:nvSpPr>
          <p:spPr>
            <a:xfrm rot="18900000" flipH="1">
              <a:off x="6943431" y="4544566"/>
              <a:ext cx="876120" cy="876120"/>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4" name="CuadroTexto 33"/>
            <p:cNvSpPr txBox="1"/>
            <p:nvPr/>
          </p:nvSpPr>
          <p:spPr>
            <a:xfrm flipH="1">
              <a:off x="7181438" y="4751791"/>
              <a:ext cx="400111" cy="492443"/>
            </a:xfrm>
            <a:prstGeom prst="rect">
              <a:avLst/>
            </a:prstGeom>
            <a:noFill/>
          </p:spPr>
          <p:txBody>
            <a:bodyPr wrap="none" rtlCol="0">
              <a:spAutoFit/>
            </a:bodyPr>
            <a:lstStyle/>
            <a:p>
              <a:pPr algn="ctr"/>
              <a:r>
                <a:rPr lang="es-ES" b="1" dirty="0">
                  <a:solidFill>
                    <a:schemeClr val="bg1"/>
                  </a:solidFill>
                  <a:latin typeface="Calibri Light" charset="0"/>
                  <a:ea typeface="Calibri Light" charset="0"/>
                  <a:cs typeface="Calibri Light" charset="0"/>
                </a:rPr>
                <a:t>4</a:t>
              </a:r>
              <a:endParaRPr lang="es-ES_tradnl" b="1" dirty="0">
                <a:solidFill>
                  <a:schemeClr val="bg1"/>
                </a:solidFill>
                <a:latin typeface="Calibri Light" charset="0"/>
                <a:ea typeface="Calibri Light" charset="0"/>
                <a:cs typeface="Calibri Light" charset="0"/>
              </a:endParaRPr>
            </a:p>
          </p:txBody>
        </p:sp>
      </p:grpSp>
      <p:sp>
        <p:nvSpPr>
          <p:cNvPr id="35" name="CuadroTexto 34"/>
          <p:cNvSpPr txBox="1"/>
          <p:nvPr/>
        </p:nvSpPr>
        <p:spPr>
          <a:xfrm>
            <a:off x="5905876" y="4119292"/>
            <a:ext cx="2519680" cy="784830"/>
          </a:xfrm>
          <a:prstGeom prst="rect">
            <a:avLst/>
          </a:prstGeom>
          <a:noFill/>
        </p:spPr>
        <p:txBody>
          <a:bodyPr wrap="square" rtlCol="0">
            <a:spAutoFit/>
          </a:bodyPr>
          <a:lstStyle/>
          <a:p>
            <a:r>
              <a:rPr lang="es-CL" sz="900" dirty="0">
                <a:solidFill>
                  <a:srgbClr val="556F79"/>
                </a:solidFill>
                <a:latin typeface="Calibri Light" charset="0"/>
                <a:ea typeface="Calibri Light" charset="0"/>
                <a:cs typeface="Calibri Light" charset="0"/>
              </a:rPr>
              <a:t>Si no hay acuerdo, las partes pueden acudir a la Dirección Regional del Trabajo, la que debe resolver pidiendo informes de organismos reguladores del área o actividad económica. La DT tiene 45 d</a:t>
            </a:r>
            <a:r>
              <a:rPr lang="es-ES" sz="900" dirty="0" err="1">
                <a:solidFill>
                  <a:srgbClr val="556F79"/>
                </a:solidFill>
                <a:latin typeface="Calibri Light" charset="0"/>
                <a:ea typeface="Calibri Light" charset="0"/>
                <a:cs typeface="Calibri Light" charset="0"/>
              </a:rPr>
              <a:t>ías</a:t>
            </a:r>
            <a:r>
              <a:rPr lang="es-ES" sz="900" dirty="0">
                <a:solidFill>
                  <a:srgbClr val="556F79"/>
                </a:solidFill>
                <a:latin typeface="Calibri Light" charset="0"/>
                <a:ea typeface="Calibri Light" charset="0"/>
                <a:cs typeface="Calibri Light" charset="0"/>
              </a:rPr>
              <a:t> para resolver.</a:t>
            </a:r>
            <a:endParaRPr lang="es-ES_tradnl" sz="900" dirty="0">
              <a:solidFill>
                <a:srgbClr val="556F79"/>
              </a:solidFill>
              <a:latin typeface="Calibri Light" charset="0"/>
              <a:ea typeface="Calibri Light" charset="0"/>
              <a:cs typeface="Calibri Light" charset="0"/>
            </a:endParaRPr>
          </a:p>
        </p:txBody>
      </p:sp>
      <p:cxnSp>
        <p:nvCxnSpPr>
          <p:cNvPr id="36" name="Conector recto 35"/>
          <p:cNvCxnSpPr/>
          <p:nvPr/>
        </p:nvCxnSpPr>
        <p:spPr>
          <a:xfrm flipH="1">
            <a:off x="3977640" y="5173124"/>
            <a:ext cx="594360" cy="0"/>
          </a:xfrm>
          <a:prstGeom prst="line">
            <a:avLst/>
          </a:prstGeom>
          <a:ln w="38100">
            <a:solidFill>
              <a:srgbClr val="91A5AF"/>
            </a:solidFill>
          </a:ln>
        </p:spPr>
        <p:style>
          <a:lnRef idx="1">
            <a:schemeClr val="accent1"/>
          </a:lnRef>
          <a:fillRef idx="0">
            <a:schemeClr val="accent1"/>
          </a:fillRef>
          <a:effectRef idx="0">
            <a:schemeClr val="accent1"/>
          </a:effectRef>
          <a:fontRef idx="minor">
            <a:schemeClr val="tx1"/>
          </a:fontRef>
        </p:style>
      </p:cxnSp>
      <p:grpSp>
        <p:nvGrpSpPr>
          <p:cNvPr id="12" name="Agrupar 11"/>
          <p:cNvGrpSpPr/>
          <p:nvPr/>
        </p:nvGrpSpPr>
        <p:grpSpPr>
          <a:xfrm>
            <a:off x="3279337" y="4844580"/>
            <a:ext cx="657090" cy="657090"/>
            <a:chOff x="4372449" y="5491700"/>
            <a:chExt cx="876120" cy="876120"/>
          </a:xfrm>
        </p:grpSpPr>
        <p:sp>
          <p:nvSpPr>
            <p:cNvPr id="37" name="Lágrima 36"/>
            <p:cNvSpPr/>
            <p:nvPr/>
          </p:nvSpPr>
          <p:spPr>
            <a:xfrm rot="2700000">
              <a:off x="4372449" y="5491700"/>
              <a:ext cx="876120" cy="876120"/>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8" name="CuadroTexto 37"/>
            <p:cNvSpPr txBox="1"/>
            <p:nvPr/>
          </p:nvSpPr>
          <p:spPr>
            <a:xfrm>
              <a:off x="4610454" y="5684231"/>
              <a:ext cx="400111" cy="492443"/>
            </a:xfrm>
            <a:prstGeom prst="rect">
              <a:avLst/>
            </a:prstGeom>
            <a:noFill/>
          </p:spPr>
          <p:txBody>
            <a:bodyPr wrap="none" rtlCol="0">
              <a:spAutoFit/>
            </a:bodyPr>
            <a:lstStyle/>
            <a:p>
              <a:pPr algn="ctr"/>
              <a:r>
                <a:rPr lang="es-ES" b="1" dirty="0">
                  <a:solidFill>
                    <a:schemeClr val="bg1"/>
                  </a:solidFill>
                  <a:latin typeface="Calibri Light" charset="0"/>
                  <a:ea typeface="Calibri Light" charset="0"/>
                  <a:cs typeface="Calibri Light" charset="0"/>
                </a:rPr>
                <a:t>5</a:t>
              </a:r>
              <a:endParaRPr lang="es-ES_tradnl" b="1" dirty="0">
                <a:solidFill>
                  <a:schemeClr val="bg1"/>
                </a:solidFill>
                <a:latin typeface="Calibri Light" charset="0"/>
                <a:ea typeface="Calibri Light" charset="0"/>
                <a:cs typeface="Calibri Light" charset="0"/>
              </a:endParaRPr>
            </a:p>
          </p:txBody>
        </p:sp>
      </p:grpSp>
      <p:sp>
        <p:nvSpPr>
          <p:cNvPr id="39" name="CuadroTexto 38"/>
          <p:cNvSpPr txBox="1"/>
          <p:nvPr/>
        </p:nvSpPr>
        <p:spPr>
          <a:xfrm>
            <a:off x="716560" y="4881040"/>
            <a:ext cx="2519680" cy="923330"/>
          </a:xfrm>
          <a:prstGeom prst="rect">
            <a:avLst/>
          </a:prstGeom>
          <a:noFill/>
        </p:spPr>
        <p:txBody>
          <a:bodyPr wrap="square" rtlCol="0">
            <a:spAutoFit/>
          </a:bodyPr>
          <a:lstStyle/>
          <a:p>
            <a:pPr algn="r"/>
            <a:r>
              <a:rPr lang="es-ES_tradnl" sz="900" dirty="0">
                <a:solidFill>
                  <a:srgbClr val="556F79"/>
                </a:solidFill>
                <a:latin typeface="Calibri Light" charset="0"/>
                <a:ea typeface="Calibri Light" charset="0"/>
                <a:cs typeface="Calibri Light" charset="0"/>
              </a:rPr>
              <a:t>Si la resolución no satisface a las partes, cualquiera de ellas puede reclamar ante Director(a) Nacional del Trabajo dentro de los cinco días siguientes.</a:t>
            </a:r>
          </a:p>
          <a:p>
            <a:pPr algn="r"/>
            <a:r>
              <a:rPr lang="es-ES_tradnl" sz="900" dirty="0">
                <a:solidFill>
                  <a:srgbClr val="556F79"/>
                </a:solidFill>
                <a:latin typeface="Calibri Light" charset="0"/>
                <a:ea typeface="Calibri Light" charset="0"/>
                <a:cs typeface="Calibri Light" charset="0"/>
              </a:rPr>
              <a:t>Director nacional, contará con 30 días hábiles para emitir su resolución definitiva.</a:t>
            </a:r>
          </a:p>
        </p:txBody>
      </p:sp>
    </p:spTree>
    <p:extLst>
      <p:ext uri="{BB962C8B-B14F-4D97-AF65-F5344CB8AC3E}">
        <p14:creationId xmlns:p14="http://schemas.microsoft.com/office/powerpoint/2010/main" val="5364207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49302" y="1113514"/>
            <a:ext cx="3228364" cy="646331"/>
          </a:xfrm>
          <a:prstGeom prst="rect">
            <a:avLst/>
          </a:prstGeom>
          <a:noFill/>
        </p:spPr>
        <p:txBody>
          <a:bodyPr wrap="square" rtlCol="0">
            <a:spAutoFit/>
          </a:bodyPr>
          <a:lstStyle/>
          <a:p>
            <a:r>
              <a:rPr lang="es-ES" dirty="0">
                <a:solidFill>
                  <a:srgbClr val="005082"/>
                </a:solidFill>
                <a:latin typeface="Calibri Light" charset="0"/>
                <a:ea typeface="Calibri Light" charset="0"/>
                <a:cs typeface="Calibri Light" charset="0"/>
              </a:rPr>
              <a:t>Servicios Mínimos (Equipos de Emergencia)</a:t>
            </a:r>
            <a:endParaRPr lang="es-ES_tradnl" dirty="0">
              <a:solidFill>
                <a:srgbClr val="005082"/>
              </a:solidFill>
              <a:latin typeface="Calibri Light" charset="0"/>
              <a:ea typeface="Calibri Light" charset="0"/>
              <a:cs typeface="Calibri Light" charset="0"/>
            </a:endParaRPr>
          </a:p>
        </p:txBody>
      </p:sp>
      <p:grpSp>
        <p:nvGrpSpPr>
          <p:cNvPr id="11" name="Agrupar 10"/>
          <p:cNvGrpSpPr/>
          <p:nvPr/>
        </p:nvGrpSpPr>
        <p:grpSpPr>
          <a:xfrm>
            <a:off x="3492000" y="5906250"/>
            <a:ext cx="2160000" cy="94500"/>
            <a:chOff x="4649125" y="6732000"/>
            <a:chExt cx="2880000" cy="126000"/>
          </a:xfrm>
        </p:grpSpPr>
        <p:sp>
          <p:nvSpPr>
            <p:cNvPr id="15" name="Rectángulo 14"/>
            <p:cNvSpPr/>
            <p:nvPr/>
          </p:nvSpPr>
          <p:spPr>
            <a:xfrm>
              <a:off x="4649125" y="6732000"/>
              <a:ext cx="1260000" cy="126000"/>
            </a:xfrm>
            <a:prstGeom prst="rect">
              <a:avLst/>
            </a:prstGeom>
            <a:solidFill>
              <a:srgbClr val="0F69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1" name="Rectángulo 20"/>
            <p:cNvSpPr/>
            <p:nvPr/>
          </p:nvSpPr>
          <p:spPr>
            <a:xfrm>
              <a:off x="5909125" y="6732000"/>
              <a:ext cx="1620000" cy="126000"/>
            </a:xfrm>
            <a:prstGeom prst="rect">
              <a:avLst/>
            </a:prstGeom>
            <a:solidFill>
              <a:srgbClr val="EB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
        <p:nvSpPr>
          <p:cNvPr id="5" name="Lágrima 4"/>
          <p:cNvSpPr/>
          <p:nvPr/>
        </p:nvSpPr>
        <p:spPr>
          <a:xfrm>
            <a:off x="317456" y="1170539"/>
            <a:ext cx="165477" cy="165477"/>
          </a:xfrm>
          <a:prstGeom prst="teardrop">
            <a:avLst/>
          </a:prstGeom>
          <a:solidFill>
            <a:srgbClr val="005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3" name="Lágrima 42"/>
          <p:cNvSpPr/>
          <p:nvPr/>
        </p:nvSpPr>
        <p:spPr>
          <a:xfrm>
            <a:off x="509270" y="1170539"/>
            <a:ext cx="165477" cy="165477"/>
          </a:xfrm>
          <a:prstGeom prst="teardrop">
            <a:avLst/>
          </a:prstGeom>
          <a:solidFill>
            <a:srgbClr val="19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4" name="Lágrima 43"/>
          <p:cNvSpPr/>
          <p:nvPr/>
        </p:nvSpPr>
        <p:spPr>
          <a:xfrm>
            <a:off x="701085" y="1170539"/>
            <a:ext cx="165477" cy="165477"/>
          </a:xfrm>
          <a:prstGeom prst="teardrop">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27" name="Agrupar 26"/>
          <p:cNvGrpSpPr/>
          <p:nvPr/>
        </p:nvGrpSpPr>
        <p:grpSpPr>
          <a:xfrm>
            <a:off x="2389128" y="1576223"/>
            <a:ext cx="6126120" cy="685835"/>
            <a:chOff x="7233835" y="289013"/>
            <a:chExt cx="4119829" cy="914447"/>
          </a:xfrm>
          <a:solidFill>
            <a:srgbClr val="97C33A"/>
          </a:solidFill>
        </p:grpSpPr>
        <p:sp>
          <p:nvSpPr>
            <p:cNvPr id="28" name="Pentágono 27"/>
            <p:cNvSpPr/>
            <p:nvPr/>
          </p:nvSpPr>
          <p:spPr>
            <a:xfrm rot="10800000">
              <a:off x="7233835" y="289013"/>
              <a:ext cx="4119829" cy="474676"/>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9" name="CuadroTexto 28"/>
            <p:cNvSpPr txBox="1"/>
            <p:nvPr/>
          </p:nvSpPr>
          <p:spPr>
            <a:xfrm>
              <a:off x="7260409" y="341685"/>
              <a:ext cx="3935200" cy="861775"/>
            </a:xfrm>
            <a:prstGeom prst="rect">
              <a:avLst/>
            </a:prstGeom>
            <a:noFill/>
          </p:spPr>
          <p:txBody>
            <a:bodyPr wrap="square" rtlCol="0">
              <a:spAutoFit/>
            </a:bodyPr>
            <a:lstStyle/>
            <a:p>
              <a:pPr algn="r"/>
              <a:r>
                <a:rPr lang="es-ES" b="1" dirty="0">
                  <a:solidFill>
                    <a:schemeClr val="bg1"/>
                  </a:solidFill>
                  <a:latin typeface="+mj-lt"/>
                  <a:ea typeface="Calibri" charset="0"/>
                  <a:cs typeface="Calibri" charset="0"/>
                </a:rPr>
                <a:t>PROCESO PARA DETERMINAR LOS EQUIPOS DE EMERGENCIA CON LA NUEVA LEY</a:t>
              </a:r>
              <a:endParaRPr lang="es-ES_tradnl" b="1" dirty="0">
                <a:solidFill>
                  <a:schemeClr val="bg1"/>
                </a:solidFill>
                <a:latin typeface="+mj-lt"/>
                <a:ea typeface="Calibri" charset="0"/>
                <a:cs typeface="Calibri" charset="0"/>
              </a:endParaRPr>
            </a:p>
          </p:txBody>
        </p:sp>
      </p:grpSp>
      <p:grpSp>
        <p:nvGrpSpPr>
          <p:cNvPr id="16" name="Agrupar 15"/>
          <p:cNvGrpSpPr/>
          <p:nvPr/>
        </p:nvGrpSpPr>
        <p:grpSpPr>
          <a:xfrm>
            <a:off x="701085" y="2626881"/>
            <a:ext cx="1848063" cy="2802370"/>
            <a:chOff x="1155416" y="1948027"/>
            <a:chExt cx="2464084" cy="3736493"/>
          </a:xfrm>
        </p:grpSpPr>
        <p:sp>
          <p:nvSpPr>
            <p:cNvPr id="38" name="Rectángulo 37"/>
            <p:cNvSpPr/>
            <p:nvPr/>
          </p:nvSpPr>
          <p:spPr>
            <a:xfrm>
              <a:off x="1155416" y="1948027"/>
              <a:ext cx="2464084" cy="3736493"/>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CuadroTexto 7"/>
            <p:cNvSpPr txBox="1"/>
            <p:nvPr/>
          </p:nvSpPr>
          <p:spPr>
            <a:xfrm>
              <a:off x="1356360" y="3174554"/>
              <a:ext cx="2049780" cy="1631216"/>
            </a:xfrm>
            <a:prstGeom prst="rect">
              <a:avLst/>
            </a:prstGeom>
            <a:noFill/>
          </p:spPr>
          <p:txBody>
            <a:bodyPr wrap="square" rtlCol="0">
              <a:spAutoFit/>
            </a:bodyPr>
            <a:lstStyle/>
            <a:p>
              <a:pPr lvl="0" algn="ctr"/>
              <a:r>
                <a:rPr lang="es-CL" sz="1050" dirty="0">
                  <a:solidFill>
                    <a:srgbClr val="556F79"/>
                  </a:solidFill>
                  <a:latin typeface="Calibri Light" charset="0"/>
                  <a:ea typeface="Calibri Light" charset="0"/>
                  <a:cs typeface="Calibri Light" charset="0"/>
                </a:rPr>
                <a:t>Empleador propone en la respuesta al proyecto de </a:t>
              </a:r>
              <a:r>
                <a:rPr lang="es-CL" sz="1050">
                  <a:solidFill>
                    <a:srgbClr val="556F79"/>
                  </a:solidFill>
                  <a:latin typeface="Calibri Light" charset="0"/>
                  <a:ea typeface="Calibri Light" charset="0"/>
                  <a:cs typeface="Calibri Light" charset="0"/>
                </a:rPr>
                <a:t>contrato colectivo, </a:t>
              </a:r>
              <a:r>
                <a:rPr lang="es-CL" sz="1050" dirty="0">
                  <a:solidFill>
                    <a:srgbClr val="556F79"/>
                  </a:solidFill>
                  <a:latin typeface="Calibri Light" charset="0"/>
                  <a:ea typeface="Calibri Light" charset="0"/>
                  <a:cs typeface="Calibri Light" charset="0"/>
                </a:rPr>
                <a:t>los trabajadores afiliados al sindicato que deben conformar los equipos de emergencia.</a:t>
              </a:r>
            </a:p>
          </p:txBody>
        </p:sp>
      </p:grpSp>
      <p:grpSp>
        <p:nvGrpSpPr>
          <p:cNvPr id="14" name="Agrupar 13"/>
          <p:cNvGrpSpPr/>
          <p:nvPr/>
        </p:nvGrpSpPr>
        <p:grpSpPr>
          <a:xfrm>
            <a:off x="2625092" y="2626881"/>
            <a:ext cx="1848063" cy="2802370"/>
            <a:chOff x="3720758" y="1948027"/>
            <a:chExt cx="2464084" cy="3736493"/>
          </a:xfrm>
        </p:grpSpPr>
        <p:sp>
          <p:nvSpPr>
            <p:cNvPr id="47" name="Rectángulo 46"/>
            <p:cNvSpPr/>
            <p:nvPr/>
          </p:nvSpPr>
          <p:spPr>
            <a:xfrm>
              <a:off x="3720758" y="1948027"/>
              <a:ext cx="2464084" cy="3736493"/>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2" name="CuadroTexto 51"/>
            <p:cNvSpPr txBox="1"/>
            <p:nvPr/>
          </p:nvSpPr>
          <p:spPr>
            <a:xfrm>
              <a:off x="3921702" y="3339218"/>
              <a:ext cx="2049780" cy="1200328"/>
            </a:xfrm>
            <a:prstGeom prst="rect">
              <a:avLst/>
            </a:prstGeom>
            <a:noFill/>
          </p:spPr>
          <p:txBody>
            <a:bodyPr wrap="square" rtlCol="0">
              <a:spAutoFit/>
            </a:bodyPr>
            <a:lstStyle/>
            <a:p>
              <a:pPr lvl="0" algn="ctr"/>
              <a:r>
                <a:rPr lang="es-CL" sz="1050" dirty="0">
                  <a:solidFill>
                    <a:srgbClr val="556F79"/>
                  </a:solidFill>
                  <a:latin typeface="Calibri Light" charset="0"/>
                  <a:ea typeface="Calibri Light" charset="0"/>
                  <a:cs typeface="Calibri Light" charset="0"/>
                </a:rPr>
                <a:t>Sindicato debe responder dentro de 48 horas. Si no responde se entiende aceptada la propuesta.</a:t>
              </a:r>
            </a:p>
          </p:txBody>
        </p:sp>
      </p:grpSp>
      <p:grpSp>
        <p:nvGrpSpPr>
          <p:cNvPr id="13" name="Agrupar 12"/>
          <p:cNvGrpSpPr/>
          <p:nvPr/>
        </p:nvGrpSpPr>
        <p:grpSpPr>
          <a:xfrm>
            <a:off x="4544714" y="2626881"/>
            <a:ext cx="1848063" cy="2802370"/>
            <a:chOff x="6286100" y="1948027"/>
            <a:chExt cx="2464084" cy="3736493"/>
          </a:xfrm>
        </p:grpSpPr>
        <p:sp>
          <p:nvSpPr>
            <p:cNvPr id="53" name="Rectángulo 52"/>
            <p:cNvSpPr/>
            <p:nvPr/>
          </p:nvSpPr>
          <p:spPr>
            <a:xfrm>
              <a:off x="6286100" y="1948027"/>
              <a:ext cx="2464084" cy="3736493"/>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8" name="CuadroTexto 57"/>
            <p:cNvSpPr txBox="1"/>
            <p:nvPr/>
          </p:nvSpPr>
          <p:spPr>
            <a:xfrm>
              <a:off x="6487044" y="2635946"/>
              <a:ext cx="2049780" cy="2708433"/>
            </a:xfrm>
            <a:prstGeom prst="rect">
              <a:avLst/>
            </a:prstGeom>
            <a:noFill/>
          </p:spPr>
          <p:txBody>
            <a:bodyPr wrap="square" rtlCol="0">
              <a:spAutoFit/>
            </a:bodyPr>
            <a:lstStyle/>
            <a:p>
              <a:pPr lvl="0" algn="ctr"/>
              <a:r>
                <a:rPr lang="es-CL" sz="1050" dirty="0">
                  <a:solidFill>
                    <a:srgbClr val="556F79"/>
                  </a:solidFill>
                  <a:latin typeface="Calibri Light" charset="0"/>
                  <a:ea typeface="Calibri Light" charset="0"/>
                  <a:cs typeface="Calibri Light" charset="0"/>
                </a:rPr>
                <a:t>Si existe negativa o discrepancia en el número o identidad de los trabajadores del sindicato respectivo que se proponen, dentro de los cinco días siguientes el empleador puede solicitar a la Inspección del Trabajo que decida en un plazo no mayor a los 10 días.</a:t>
              </a:r>
            </a:p>
          </p:txBody>
        </p:sp>
      </p:grpSp>
      <p:grpSp>
        <p:nvGrpSpPr>
          <p:cNvPr id="12" name="Agrupar 11"/>
          <p:cNvGrpSpPr/>
          <p:nvPr/>
        </p:nvGrpSpPr>
        <p:grpSpPr>
          <a:xfrm>
            <a:off x="6468720" y="2626881"/>
            <a:ext cx="1848063" cy="2802370"/>
            <a:chOff x="8851442" y="1948027"/>
            <a:chExt cx="2464084" cy="3736493"/>
          </a:xfrm>
        </p:grpSpPr>
        <p:sp>
          <p:nvSpPr>
            <p:cNvPr id="59" name="Rectángulo 58"/>
            <p:cNvSpPr/>
            <p:nvPr/>
          </p:nvSpPr>
          <p:spPr>
            <a:xfrm>
              <a:off x="8851442" y="1948027"/>
              <a:ext cx="2464084" cy="3736493"/>
            </a:xfrm>
            <a:prstGeom prst="rect">
              <a:avLst/>
            </a:prstGeom>
            <a:solidFill>
              <a:srgbClr val="E6F0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4" name="CuadroTexto 63"/>
            <p:cNvSpPr txBox="1"/>
            <p:nvPr/>
          </p:nvSpPr>
          <p:spPr>
            <a:xfrm>
              <a:off x="9052386" y="3016052"/>
              <a:ext cx="2049780" cy="1846660"/>
            </a:xfrm>
            <a:prstGeom prst="rect">
              <a:avLst/>
            </a:prstGeom>
            <a:noFill/>
          </p:spPr>
          <p:txBody>
            <a:bodyPr wrap="square" rtlCol="0">
              <a:spAutoFit/>
            </a:bodyPr>
            <a:lstStyle/>
            <a:p>
              <a:pPr lvl="0" algn="ctr"/>
              <a:r>
                <a:rPr lang="es-CL" sz="1050" dirty="0">
                  <a:solidFill>
                    <a:srgbClr val="556F79"/>
                  </a:solidFill>
                  <a:latin typeface="Calibri Light" charset="0"/>
                  <a:ea typeface="Calibri Light" charset="0"/>
                  <a:cs typeface="Calibri Light" charset="0"/>
                </a:rPr>
                <a:t>La resolución, que se notifica por correo electrónico solo puede ser objeto de reposición ante la misma Inspección del Trabajo y no procede instancia judicial.  </a:t>
              </a:r>
            </a:p>
          </p:txBody>
        </p:sp>
      </p:grpSp>
      <p:sp>
        <p:nvSpPr>
          <p:cNvPr id="4" name="Lágrima 3"/>
          <p:cNvSpPr/>
          <p:nvPr/>
        </p:nvSpPr>
        <p:spPr>
          <a:xfrm rot="8100000">
            <a:off x="1344877" y="2199314"/>
            <a:ext cx="551166" cy="551166"/>
          </a:xfrm>
          <a:prstGeom prst="teardrop">
            <a:avLst/>
          </a:prstGeom>
          <a:solidFill>
            <a:schemeClr val="bg1"/>
          </a:solid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5" name="Lágrima 44"/>
          <p:cNvSpPr/>
          <p:nvPr/>
        </p:nvSpPr>
        <p:spPr>
          <a:xfrm rot="8100000">
            <a:off x="3268884" y="2199314"/>
            <a:ext cx="551166" cy="551166"/>
          </a:xfrm>
          <a:prstGeom prst="teardrop">
            <a:avLst/>
          </a:prstGeom>
          <a:solidFill>
            <a:schemeClr val="bg1"/>
          </a:solid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46" name="Lágrima 45"/>
          <p:cNvSpPr/>
          <p:nvPr/>
        </p:nvSpPr>
        <p:spPr>
          <a:xfrm rot="8100000">
            <a:off x="5192891" y="2199314"/>
            <a:ext cx="551166" cy="551166"/>
          </a:xfrm>
          <a:prstGeom prst="teardrop">
            <a:avLst/>
          </a:prstGeom>
          <a:solidFill>
            <a:schemeClr val="bg1"/>
          </a:solid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5" name="Lágrima 64"/>
          <p:cNvSpPr/>
          <p:nvPr/>
        </p:nvSpPr>
        <p:spPr>
          <a:xfrm rot="8100000">
            <a:off x="7112513" y="2199314"/>
            <a:ext cx="551166" cy="551166"/>
          </a:xfrm>
          <a:prstGeom prst="teardrop">
            <a:avLst/>
          </a:prstGeom>
          <a:solidFill>
            <a:schemeClr val="bg1"/>
          </a:solid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6" name="Imagen 5"/>
          <p:cNvPicPr>
            <a:picLocks noChangeAspect="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33000"/>
                    </a14:imgEffect>
                  </a14:imgLayer>
                </a14:imgProps>
              </a:ext>
              <a:ext uri="{28A0092B-C50C-407E-A947-70E740481C1C}">
                <a14:useLocalDpi xmlns:a14="http://schemas.microsoft.com/office/drawing/2010/main" val="0"/>
              </a:ext>
            </a:extLst>
          </a:blip>
          <a:stretch>
            <a:fillRect/>
          </a:stretch>
        </p:blipFill>
        <p:spPr>
          <a:xfrm>
            <a:off x="3326646" y="2278562"/>
            <a:ext cx="419807" cy="419807"/>
          </a:xfrm>
          <a:prstGeom prst="rect">
            <a:avLst/>
          </a:prstGeom>
        </p:spPr>
      </p:pic>
      <p:pic>
        <p:nvPicPr>
          <p:cNvPr id="18" name="Imagen 17"/>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448031" y="2320462"/>
            <a:ext cx="344858" cy="344858"/>
          </a:xfrm>
          <a:prstGeom prst="rect">
            <a:avLst/>
          </a:prstGeom>
        </p:spPr>
      </p:pic>
      <p:pic>
        <p:nvPicPr>
          <p:cNvPr id="19" name="Imagen 18"/>
          <p:cNvPicPr>
            <a:picLocks noChangeAspect="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288702" y="2320462"/>
            <a:ext cx="350774" cy="350774"/>
          </a:xfrm>
          <a:prstGeom prst="rect">
            <a:avLst/>
          </a:prstGeom>
        </p:spPr>
      </p:pic>
      <p:pic>
        <p:nvPicPr>
          <p:cNvPr id="23" name="Imagen 22"/>
          <p:cNvPicPr>
            <a:picLocks noChangeAspect="1"/>
          </p:cNvPicPr>
          <p:nvPr/>
        </p:nvPicPr>
        <p:blipFill>
          <a:blip r:embed="rId6">
            <a:clrChange>
              <a:clrFrom>
                <a:srgbClr val="A7A9AC"/>
              </a:clrFrom>
              <a:clrTo>
                <a:srgbClr val="A7A9AC">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158517" y="2278562"/>
            <a:ext cx="424964" cy="424964"/>
          </a:xfrm>
          <a:prstGeom prst="rect">
            <a:avLst/>
          </a:prstGeom>
        </p:spPr>
      </p:pic>
      <p:grpSp>
        <p:nvGrpSpPr>
          <p:cNvPr id="66" name="Agrupar 65"/>
          <p:cNvGrpSpPr/>
          <p:nvPr/>
        </p:nvGrpSpPr>
        <p:grpSpPr>
          <a:xfrm>
            <a:off x="8393702" y="5519688"/>
            <a:ext cx="335348" cy="277001"/>
            <a:chOff x="11191601" y="6216573"/>
            <a:chExt cx="447131" cy="369334"/>
          </a:xfrm>
        </p:grpSpPr>
        <p:sp>
          <p:nvSpPr>
            <p:cNvPr id="67" name="Elipse 66"/>
            <p:cNvSpPr/>
            <p:nvPr/>
          </p:nvSpPr>
          <p:spPr>
            <a:xfrm>
              <a:off x="11201860" y="6216573"/>
              <a:ext cx="369332" cy="369332"/>
            </a:xfrm>
            <a:prstGeom prst="ellipse">
              <a:avLst/>
            </a:prstGeom>
            <a:noFill/>
            <a:ln w="38100">
              <a:solidFill>
                <a:srgbClr val="19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8" name="CuadroTexto 67"/>
            <p:cNvSpPr txBox="1"/>
            <p:nvPr/>
          </p:nvSpPr>
          <p:spPr>
            <a:xfrm>
              <a:off x="11191601" y="6247352"/>
              <a:ext cx="447131" cy="338555"/>
            </a:xfrm>
            <a:prstGeom prst="rect">
              <a:avLst/>
            </a:prstGeom>
            <a:noFill/>
          </p:spPr>
          <p:txBody>
            <a:bodyPr wrap="none" rtlCol="0">
              <a:spAutoFit/>
            </a:bodyPr>
            <a:lstStyle/>
            <a:p>
              <a:r>
                <a:rPr lang="es-ES_tradnl" sz="1050" b="1" dirty="0">
                  <a:solidFill>
                    <a:srgbClr val="1979BA"/>
                  </a:solidFill>
                  <a:latin typeface="gobCL" charset="0"/>
                  <a:ea typeface="gobCL" charset="0"/>
                  <a:cs typeface="gobCL" charset="0"/>
                </a:rPr>
                <a:t>20</a:t>
              </a:r>
            </a:p>
          </p:txBody>
        </p:sp>
      </p:grpSp>
    </p:spTree>
    <p:extLst>
      <p:ext uri="{BB962C8B-B14F-4D97-AF65-F5344CB8AC3E}">
        <p14:creationId xmlns:p14="http://schemas.microsoft.com/office/powerpoint/2010/main" val="332092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052736"/>
            <a:ext cx="8164513" cy="551860"/>
          </a:xfrm>
        </p:spPr>
        <p:txBody>
          <a:bodyPr/>
          <a:lstStyle/>
          <a:p>
            <a:pPr algn="ctr"/>
            <a:r>
              <a:rPr lang="es-ES_tradnl" sz="3200" b="1" dirty="0">
                <a:solidFill>
                  <a:schemeClr val="tx1"/>
                </a:solidFill>
              </a:rPr>
              <a:t>Información Periódica</a:t>
            </a:r>
            <a:r>
              <a:rPr lang="es-ES_tradnl" sz="2700" b="1" dirty="0">
                <a:solidFill>
                  <a:schemeClr val="tx1"/>
                </a:solidFill>
              </a:rPr>
              <a:t>.</a:t>
            </a:r>
            <a:endParaRPr lang="es-CL" sz="2700" b="1" dirty="0">
              <a:solidFill>
                <a:schemeClr val="tx1"/>
              </a:solidFill>
            </a:endParaRPr>
          </a:p>
        </p:txBody>
      </p:sp>
      <p:sp>
        <p:nvSpPr>
          <p:cNvPr id="8" name="7 CuadroTexto"/>
          <p:cNvSpPr txBox="1"/>
          <p:nvPr/>
        </p:nvSpPr>
        <p:spPr>
          <a:xfrm>
            <a:off x="3779913" y="1826335"/>
            <a:ext cx="5112567" cy="3785652"/>
          </a:xfrm>
          <a:prstGeom prst="rect">
            <a:avLst/>
          </a:prstGeom>
          <a:noFill/>
        </p:spPr>
        <p:txBody>
          <a:bodyPr wrap="square" rtlCol="0">
            <a:spAutoFit/>
          </a:bodyPr>
          <a:lstStyle/>
          <a:p>
            <a:pPr algn="just" defTabSz="342900" fontAlgn="base">
              <a:spcBef>
                <a:spcPct val="0"/>
              </a:spcBef>
              <a:spcAft>
                <a:spcPct val="0"/>
              </a:spcAft>
            </a:pPr>
            <a:r>
              <a:rPr lang="es-ES_tradnl" sz="1600" b="1" dirty="0">
                <a:latin typeface="Arial" pitchFamily="34" charset="0"/>
                <a:ea typeface="ヒラギノ角ゴ Pro W3" charset="-128"/>
              </a:rPr>
              <a:t>Las empresas deberán entregar esta información anualmente a los sindicatos constituidos en ella.</a:t>
            </a:r>
          </a:p>
          <a:p>
            <a:pPr algn="just" defTabSz="342900" fontAlgn="base">
              <a:spcBef>
                <a:spcPct val="0"/>
              </a:spcBef>
              <a:spcAft>
                <a:spcPct val="0"/>
              </a:spcAft>
            </a:pPr>
            <a:endParaRPr lang="es-ES_tradnl" sz="1600" b="1" dirty="0">
              <a:latin typeface="Arial" pitchFamily="34" charset="0"/>
              <a:ea typeface="ヒラギノ角ゴ Pro W3" charset="-128"/>
            </a:endParaRPr>
          </a:p>
          <a:p>
            <a:pPr algn="just" defTabSz="342900" fontAlgn="base">
              <a:spcBef>
                <a:spcPct val="0"/>
              </a:spcBef>
              <a:spcAft>
                <a:spcPct val="0"/>
              </a:spcAft>
            </a:pPr>
            <a:r>
              <a:rPr lang="es-ES_tradnl" sz="1600" b="1" dirty="0">
                <a:latin typeface="Arial" pitchFamily="34" charset="0"/>
                <a:ea typeface="ヒラギノ角ゴ Pro W3" charset="-128"/>
              </a:rPr>
              <a:t>Nuevos sindicatos, deberá ser entregada en plazo de 30 días  contados desde que se les comunicó constitución.</a:t>
            </a:r>
          </a:p>
          <a:p>
            <a:pPr algn="just" defTabSz="342900" fontAlgn="base">
              <a:spcBef>
                <a:spcPct val="0"/>
              </a:spcBef>
              <a:spcAft>
                <a:spcPct val="0"/>
              </a:spcAft>
            </a:pPr>
            <a:endParaRPr lang="es-ES_tradnl" sz="1600" b="1" dirty="0">
              <a:latin typeface="Arial" pitchFamily="34" charset="0"/>
              <a:ea typeface="ヒラギノ角ゴ Pro W3" charset="-128"/>
            </a:endParaRPr>
          </a:p>
          <a:p>
            <a:pPr marL="214313" indent="-214313" algn="just" defTabSz="342900" fontAlgn="base">
              <a:spcBef>
                <a:spcPct val="0"/>
              </a:spcBef>
              <a:spcAft>
                <a:spcPct val="0"/>
              </a:spcAft>
              <a:buFont typeface="Arial" panose="020B0604020202020204" pitchFamily="34" charset="0"/>
              <a:buChar char="•"/>
            </a:pPr>
            <a:r>
              <a:rPr lang="es-ES_tradnl" sz="1600" b="1" dirty="0">
                <a:latin typeface="Arial" pitchFamily="34" charset="0"/>
                <a:ea typeface="ヒラギノ角ゴ Pro W3" charset="-128"/>
              </a:rPr>
              <a:t>Balance general; estado de resultados, estados financieros auditados si los tuviesen. Plazo 30 días desde que documentación este disponible.</a:t>
            </a:r>
          </a:p>
          <a:p>
            <a:pPr marL="214313" indent="-214313" algn="just" defTabSz="342900" fontAlgn="base">
              <a:spcBef>
                <a:spcPct val="0"/>
              </a:spcBef>
              <a:spcAft>
                <a:spcPct val="0"/>
              </a:spcAft>
              <a:buFont typeface="Arial" panose="020B0604020202020204" pitchFamily="34" charset="0"/>
              <a:buChar char="•"/>
            </a:pPr>
            <a:endParaRPr lang="es-ES_tradnl" sz="1600" b="1" dirty="0">
              <a:latin typeface="Arial" pitchFamily="34" charset="0"/>
              <a:ea typeface="ヒラギノ角ゴ Pro W3" charset="-128"/>
            </a:endParaRPr>
          </a:p>
          <a:p>
            <a:pPr marL="214313" indent="-214313" algn="just" defTabSz="342900" fontAlgn="base">
              <a:spcBef>
                <a:spcPct val="0"/>
              </a:spcBef>
              <a:spcAft>
                <a:spcPct val="0"/>
              </a:spcAft>
              <a:buFont typeface="Arial" panose="020B0604020202020204" pitchFamily="34" charset="0"/>
              <a:buChar char="•"/>
            </a:pPr>
            <a:r>
              <a:rPr lang="es-ES_tradnl" sz="1600" b="1" dirty="0">
                <a:latin typeface="Arial" pitchFamily="34" charset="0"/>
                <a:ea typeface="ヒラギノ角ゴ Pro W3" charset="-128"/>
              </a:rPr>
              <a:t>Información pública que conforme a la legislación vigente están obligadas a disponer  a la SVS. Plazo 30 días desde que se puso a disposición de la Superintendencia.</a:t>
            </a:r>
            <a:endParaRPr lang="es-CL" sz="1600" b="1" dirty="0">
              <a:latin typeface="Arial" pitchFamily="34" charset="0"/>
              <a:ea typeface="ヒラギノ角ゴ Pro W3" charset="-128"/>
            </a:endParaRPr>
          </a:p>
        </p:txBody>
      </p:sp>
      <p:sp>
        <p:nvSpPr>
          <p:cNvPr id="10" name="9 Flecha a la derecha con muesca"/>
          <p:cNvSpPr/>
          <p:nvPr/>
        </p:nvSpPr>
        <p:spPr>
          <a:xfrm>
            <a:off x="539552" y="2780928"/>
            <a:ext cx="2736304" cy="1350150"/>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base">
              <a:spcBef>
                <a:spcPct val="0"/>
              </a:spcBef>
              <a:spcAft>
                <a:spcPct val="0"/>
              </a:spcAft>
            </a:pPr>
            <a:r>
              <a:rPr lang="es-ES_tradnl" sz="2000" b="1" dirty="0">
                <a:solidFill>
                  <a:prstClr val="white"/>
                </a:solidFill>
              </a:rPr>
              <a:t>Artículo 315.</a:t>
            </a:r>
            <a:endParaRPr lang="es-CL" sz="2000" dirty="0">
              <a:solidFill>
                <a:prstClr val="white"/>
              </a:solidFill>
            </a:endParaRPr>
          </a:p>
        </p:txBody>
      </p:sp>
      <p:sp>
        <p:nvSpPr>
          <p:cNvPr id="4" name="CuadroTexto 3"/>
          <p:cNvSpPr txBox="1"/>
          <p:nvPr/>
        </p:nvSpPr>
        <p:spPr>
          <a:xfrm>
            <a:off x="2411760" y="5612474"/>
            <a:ext cx="4791808" cy="584775"/>
          </a:xfrm>
          <a:prstGeom prst="rect">
            <a:avLst/>
          </a:prstGeom>
          <a:noFill/>
        </p:spPr>
        <p:txBody>
          <a:bodyPr wrap="square" rtlCol="0">
            <a:spAutoFit/>
          </a:bodyPr>
          <a:lstStyle/>
          <a:p>
            <a:r>
              <a:rPr lang="es-CL" sz="3200" dirty="0">
                <a:solidFill>
                  <a:srgbClr val="FF0000"/>
                </a:solidFill>
              </a:rPr>
              <a:t>PARA  GRANDES EMPRESAS </a:t>
            </a:r>
          </a:p>
        </p:txBody>
      </p:sp>
      <p:sp>
        <p:nvSpPr>
          <p:cNvPr id="5" name="CuadroTexto 4"/>
          <p:cNvSpPr txBox="1"/>
          <p:nvPr/>
        </p:nvSpPr>
        <p:spPr>
          <a:xfrm>
            <a:off x="323528" y="0"/>
            <a:ext cx="6552728" cy="830997"/>
          </a:xfrm>
          <a:prstGeom prst="rect">
            <a:avLst/>
          </a:prstGeom>
          <a:noFill/>
        </p:spPr>
        <p:txBody>
          <a:bodyPr wrap="square" rtlCol="0">
            <a:spAutoFit/>
          </a:bodyPr>
          <a:lstStyle/>
          <a:p>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2400" dirty="0"/>
          </a:p>
        </p:txBody>
      </p:sp>
    </p:spTree>
    <p:extLst>
      <p:ext uri="{BB962C8B-B14F-4D97-AF65-F5344CB8AC3E}">
        <p14:creationId xmlns:p14="http://schemas.microsoft.com/office/powerpoint/2010/main" val="8937006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sz="2700" dirty="0"/>
              <a:t>¿Qué son los equipos de emergencia?</a:t>
            </a:r>
          </a:p>
        </p:txBody>
      </p:sp>
      <p:sp>
        <p:nvSpPr>
          <p:cNvPr id="4" name="CuadroTexto 3"/>
          <p:cNvSpPr txBox="1"/>
          <p:nvPr/>
        </p:nvSpPr>
        <p:spPr>
          <a:xfrm>
            <a:off x="971600" y="1295400"/>
            <a:ext cx="6912768" cy="4801314"/>
          </a:xfrm>
          <a:prstGeom prst="rect">
            <a:avLst/>
          </a:prstGeom>
          <a:noFill/>
        </p:spPr>
        <p:txBody>
          <a:bodyPr wrap="square" rtlCol="0">
            <a:spAutoFit/>
          </a:bodyPr>
          <a:lstStyle/>
          <a:p>
            <a:pPr algn="just" defTabSz="342900"/>
            <a:r>
              <a:rPr lang="es-ES_tradnl" sz="2400" i="1" dirty="0">
                <a:solidFill>
                  <a:srgbClr val="4F81BD"/>
                </a:solidFill>
                <a:latin typeface="Arial" pitchFamily="34" charset="0"/>
                <a:ea typeface="ヒラギノ角ゴ Pro W3" charset="-128"/>
              </a:rPr>
              <a:t>“Es aquel personal involucrado en el proceso de negociación colectiva, destinado por el sindicato para atender los servicios mínimos.”</a:t>
            </a:r>
          </a:p>
          <a:p>
            <a:pPr algn="just" defTabSz="342900"/>
            <a:endParaRPr lang="es-ES_tradnl" sz="2400" i="1" dirty="0">
              <a:solidFill>
                <a:srgbClr val="4F81BD"/>
              </a:solidFill>
              <a:latin typeface="Arial" pitchFamily="34" charset="0"/>
              <a:ea typeface="ヒラギノ角ゴ Pro W3" charset="-128"/>
            </a:endParaRPr>
          </a:p>
          <a:p>
            <a:pPr algn="just" defTabSz="342900"/>
            <a:r>
              <a:rPr lang="es-ES_tradnl" sz="2400" dirty="0">
                <a:solidFill>
                  <a:srgbClr val="4F81BD"/>
                </a:solidFill>
                <a:latin typeface="Arial" pitchFamily="34" charset="0"/>
                <a:ea typeface="ヒラギノ角ゴ Pro W3" charset="-128"/>
              </a:rPr>
              <a:t>Ahora bien, en el proceso de calificación de Servicios Mínimos y equipos de emergencia, se definirá en abstracto un equipo de emergencia que deberá determinar:</a:t>
            </a:r>
          </a:p>
          <a:p>
            <a:pPr algn="just" defTabSz="342900"/>
            <a:endParaRPr lang="es-ES_tradnl" sz="2400" dirty="0">
              <a:solidFill>
                <a:srgbClr val="4F81BD"/>
              </a:solidFill>
              <a:latin typeface="Arial" pitchFamily="34" charset="0"/>
              <a:ea typeface="ヒラギノ角ゴ Pro W3" charset="-128"/>
            </a:endParaRPr>
          </a:p>
          <a:p>
            <a:pPr marL="257175" indent="-257175" algn="just" defTabSz="342900">
              <a:buFontTx/>
              <a:buAutoNum type="arabicParenR"/>
            </a:pPr>
            <a:r>
              <a:rPr lang="es-ES_tradnl" sz="2400" dirty="0">
                <a:solidFill>
                  <a:srgbClr val="4F81BD"/>
                </a:solidFill>
                <a:latin typeface="Arial" pitchFamily="34" charset="0"/>
                <a:ea typeface="ヒラギノ角ゴ Pro W3" charset="-128"/>
              </a:rPr>
              <a:t>El número de trabajadores.</a:t>
            </a:r>
          </a:p>
          <a:p>
            <a:pPr marL="257175" indent="-257175" algn="just" defTabSz="342900">
              <a:buFontTx/>
              <a:buAutoNum type="arabicParenR"/>
            </a:pPr>
            <a:r>
              <a:rPr lang="es-ES_tradnl" sz="2400" dirty="0">
                <a:solidFill>
                  <a:srgbClr val="4F81BD"/>
                </a:solidFill>
                <a:latin typeface="Arial" pitchFamily="34" charset="0"/>
                <a:ea typeface="ヒラギノ角ゴ Pro W3" charset="-128"/>
              </a:rPr>
              <a:t>Sus competencias profesionales o técnicos.</a:t>
            </a:r>
          </a:p>
          <a:p>
            <a:pPr marL="257175" indent="-257175" algn="just" defTabSz="342900">
              <a:buFontTx/>
              <a:buAutoNum type="arabicParenR"/>
            </a:pPr>
            <a:r>
              <a:rPr lang="es-ES_tradnl" sz="2400" dirty="0">
                <a:solidFill>
                  <a:srgbClr val="4F81BD"/>
                </a:solidFill>
                <a:latin typeface="Arial" pitchFamily="34" charset="0"/>
                <a:ea typeface="ヒラギノ角ゴ Pro W3" charset="-128"/>
              </a:rPr>
              <a:t>Las funciones que deberán desempeñar.</a:t>
            </a:r>
            <a:endParaRPr lang="es-CL" sz="2400" dirty="0">
              <a:solidFill>
                <a:srgbClr val="4F81BD"/>
              </a:solidFill>
              <a:latin typeface="Arial" pitchFamily="34" charset="0"/>
              <a:ea typeface="ヒラギノ角ゴ Pro W3" charset="-128"/>
            </a:endParaRPr>
          </a:p>
          <a:p>
            <a:pPr defTabSz="342900"/>
            <a:endParaRPr lang="es-CL" dirty="0">
              <a:solidFill>
                <a:prstClr val="black"/>
              </a:solidFill>
              <a:latin typeface="Arial" pitchFamily="34" charset="0"/>
              <a:ea typeface="ヒラギノ角ゴ Pro W3" charset="-128"/>
            </a:endParaRPr>
          </a:p>
        </p:txBody>
      </p:sp>
      <p:sp>
        <p:nvSpPr>
          <p:cNvPr id="5" name="CuadroTexto 4"/>
          <p:cNvSpPr txBox="1"/>
          <p:nvPr/>
        </p:nvSpPr>
        <p:spPr>
          <a:xfrm>
            <a:off x="1115615" y="5949280"/>
            <a:ext cx="7201297" cy="646331"/>
          </a:xfrm>
          <a:prstGeom prst="rect">
            <a:avLst/>
          </a:prstGeom>
          <a:noFill/>
        </p:spPr>
        <p:txBody>
          <a:bodyPr wrap="square" rtlCol="0">
            <a:spAutoFit/>
          </a:bodyPr>
          <a:lstStyle/>
          <a:p>
            <a:pPr defTabSz="342900"/>
            <a:r>
              <a:rPr lang="es-CL" dirty="0">
                <a:solidFill>
                  <a:srgbClr val="FF0000"/>
                </a:solidFill>
                <a:latin typeface="Arial" pitchFamily="34" charset="0"/>
                <a:ea typeface="ヒラギノ角ゴ Pro W3" charset="-128"/>
              </a:rPr>
              <a:t>*Con el objeto de atender los Servicios Mínimos.</a:t>
            </a:r>
          </a:p>
          <a:p>
            <a:pPr defTabSz="342900"/>
            <a:r>
              <a:rPr lang="es-CL" dirty="0">
                <a:solidFill>
                  <a:srgbClr val="FF0000"/>
                </a:solidFill>
                <a:latin typeface="Arial" pitchFamily="34" charset="0"/>
                <a:ea typeface="ヒラギノ角ゴ Pro W3" charset="-128"/>
              </a:rPr>
              <a:t>*Este personal será remunerado por el tiempo trabajado.</a:t>
            </a:r>
          </a:p>
        </p:txBody>
      </p:sp>
      <p:cxnSp>
        <p:nvCxnSpPr>
          <p:cNvPr id="7" name="Conector recto de flecha 6"/>
          <p:cNvCxnSpPr>
            <a:endCxn id="5" idx="0"/>
          </p:cNvCxnSpPr>
          <p:nvPr/>
        </p:nvCxnSpPr>
        <p:spPr>
          <a:xfrm>
            <a:off x="4427984" y="5805264"/>
            <a:ext cx="288280" cy="1440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64623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Calificación o determinación de los Servicios Mínimos y equipos de emergencia.</a:t>
            </a:r>
            <a:endParaRPr lang="es-CL" dirty="0"/>
          </a:p>
        </p:txBody>
      </p:sp>
      <p:sp>
        <p:nvSpPr>
          <p:cNvPr id="4" name="3 Pentágono"/>
          <p:cNvSpPr/>
          <p:nvPr/>
        </p:nvSpPr>
        <p:spPr>
          <a:xfrm>
            <a:off x="1835696" y="1452390"/>
            <a:ext cx="2160240" cy="680466"/>
          </a:xfrm>
          <a:prstGeom prst="homePlate">
            <a:avLst/>
          </a:prstGeom>
          <a:solidFill>
            <a:schemeClr val="accent1"/>
          </a:solidFill>
          <a:ln w="22225" cap="rnd"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b="1" dirty="0">
                <a:solidFill>
                  <a:prstClr val="white"/>
                </a:solidFill>
              </a:rPr>
              <a:t>Oportunidad.</a:t>
            </a:r>
            <a:endParaRPr lang="es-CL" b="1" dirty="0">
              <a:solidFill>
                <a:prstClr val="white"/>
              </a:solidFill>
            </a:endParaRPr>
          </a:p>
        </p:txBody>
      </p:sp>
      <p:sp>
        <p:nvSpPr>
          <p:cNvPr id="12" name="11 CuadroTexto"/>
          <p:cNvSpPr txBox="1"/>
          <p:nvPr/>
        </p:nvSpPr>
        <p:spPr>
          <a:xfrm>
            <a:off x="4463988" y="1452391"/>
            <a:ext cx="3204356" cy="646331"/>
          </a:xfrm>
          <a:prstGeom prst="rect">
            <a:avLst/>
          </a:prstGeom>
          <a:noFill/>
        </p:spPr>
        <p:txBody>
          <a:bodyPr wrap="square" rtlCol="0">
            <a:spAutoFit/>
          </a:bodyPr>
          <a:lstStyle/>
          <a:p>
            <a:pPr algn="just" defTabSz="342900"/>
            <a:r>
              <a:rPr lang="es-ES_tradnl" b="1" u="sng" dirty="0">
                <a:solidFill>
                  <a:prstClr val="black"/>
                </a:solidFill>
                <a:latin typeface="Arial" pitchFamily="34" charset="0"/>
                <a:ea typeface="ヒラギノ角ゴ Pro W3" charset="-128"/>
              </a:rPr>
              <a:t>Antes del inicio de la negociación Colectiva</a:t>
            </a:r>
            <a:endParaRPr lang="es-CL" b="1" u="sng" dirty="0">
              <a:solidFill>
                <a:prstClr val="black"/>
              </a:solidFill>
              <a:latin typeface="Arial" pitchFamily="34" charset="0"/>
              <a:ea typeface="ヒラギノ角ゴ Pro W3" charset="-128"/>
            </a:endParaRPr>
          </a:p>
        </p:txBody>
      </p:sp>
      <p:sp>
        <p:nvSpPr>
          <p:cNvPr id="13" name="12 Pentágono"/>
          <p:cNvSpPr/>
          <p:nvPr/>
        </p:nvSpPr>
        <p:spPr>
          <a:xfrm>
            <a:off x="1979712" y="2708920"/>
            <a:ext cx="2016224" cy="674712"/>
          </a:xfrm>
          <a:prstGeom prst="homePlate">
            <a:avLst/>
          </a:prstGeom>
          <a:solidFill>
            <a:schemeClr val="accent1"/>
          </a:solidFill>
          <a:ln w="22225" cap="rnd"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b="1" dirty="0">
                <a:solidFill>
                  <a:prstClr val="white"/>
                </a:solidFill>
              </a:rPr>
              <a:t>Forma.</a:t>
            </a:r>
            <a:endParaRPr lang="es-CL" b="1" dirty="0">
              <a:solidFill>
                <a:prstClr val="white"/>
              </a:solidFill>
            </a:endParaRPr>
          </a:p>
        </p:txBody>
      </p:sp>
      <p:sp>
        <p:nvSpPr>
          <p:cNvPr id="14" name="13 CuadroTexto"/>
          <p:cNvSpPr txBox="1"/>
          <p:nvPr/>
        </p:nvSpPr>
        <p:spPr>
          <a:xfrm>
            <a:off x="4463988" y="2420888"/>
            <a:ext cx="3348372" cy="1200329"/>
          </a:xfrm>
          <a:prstGeom prst="rect">
            <a:avLst/>
          </a:prstGeom>
          <a:noFill/>
        </p:spPr>
        <p:txBody>
          <a:bodyPr wrap="square" rtlCol="0">
            <a:spAutoFit/>
          </a:bodyPr>
          <a:lstStyle/>
          <a:p>
            <a:pPr algn="just" defTabSz="342900"/>
            <a:r>
              <a:rPr lang="es-ES_tradnl" dirty="0">
                <a:solidFill>
                  <a:prstClr val="black"/>
                </a:solidFill>
                <a:latin typeface="Arial" pitchFamily="34" charset="0"/>
                <a:ea typeface="ヒラギノ角ゴ Pro W3" charset="-128"/>
              </a:rPr>
              <a:t>Acuerdo que involucre todos los Sindicatos existentes en la empresa o Resolución de la Dirección del Trabajo.</a:t>
            </a:r>
            <a:endParaRPr lang="es-CL" dirty="0">
              <a:solidFill>
                <a:prstClr val="black"/>
              </a:solidFill>
              <a:latin typeface="Arial" pitchFamily="34" charset="0"/>
              <a:ea typeface="ヒラギノ角ゴ Pro W3" charset="-128"/>
            </a:endParaRPr>
          </a:p>
        </p:txBody>
      </p:sp>
      <p:sp>
        <p:nvSpPr>
          <p:cNvPr id="15" name="14 Pentágono"/>
          <p:cNvSpPr/>
          <p:nvPr/>
        </p:nvSpPr>
        <p:spPr>
          <a:xfrm>
            <a:off x="1835696" y="4221088"/>
            <a:ext cx="2304256" cy="648072"/>
          </a:xfrm>
          <a:prstGeom prst="homePlate">
            <a:avLst/>
          </a:prstGeom>
          <a:solidFill>
            <a:schemeClr val="accent1"/>
          </a:solidFill>
          <a:ln w="22225" cap="rnd"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b="1" dirty="0">
                <a:solidFill>
                  <a:prstClr val="white"/>
                </a:solidFill>
              </a:rPr>
              <a:t>Materialización.</a:t>
            </a:r>
            <a:endParaRPr lang="es-CL" b="1" dirty="0">
              <a:solidFill>
                <a:prstClr val="white"/>
              </a:solidFill>
            </a:endParaRPr>
          </a:p>
        </p:txBody>
      </p:sp>
      <p:sp>
        <p:nvSpPr>
          <p:cNvPr id="16" name="15 CuadroTexto"/>
          <p:cNvSpPr txBox="1"/>
          <p:nvPr/>
        </p:nvSpPr>
        <p:spPr>
          <a:xfrm>
            <a:off x="4572000" y="3933056"/>
            <a:ext cx="3096344" cy="1200329"/>
          </a:xfrm>
          <a:prstGeom prst="rect">
            <a:avLst/>
          </a:prstGeom>
          <a:noFill/>
        </p:spPr>
        <p:txBody>
          <a:bodyPr wrap="square" rtlCol="0">
            <a:spAutoFit/>
          </a:bodyPr>
          <a:lstStyle/>
          <a:p>
            <a:pPr algn="just" defTabSz="342900"/>
            <a:r>
              <a:rPr lang="es-ES_tradnl" dirty="0">
                <a:solidFill>
                  <a:prstClr val="black"/>
                </a:solidFill>
                <a:latin typeface="Arial" pitchFamily="34" charset="0"/>
                <a:ea typeface="ヒラギノ角ゴ Pro W3" charset="-128"/>
              </a:rPr>
              <a:t>Acta suscrita por el empleador y por todos los sindicatos o Acto Administrativo (Resolución)</a:t>
            </a:r>
            <a:endParaRPr lang="es-CL" dirty="0">
              <a:solidFill>
                <a:prstClr val="black"/>
              </a:solidFill>
              <a:latin typeface="Arial" pitchFamily="34" charset="0"/>
              <a:ea typeface="ヒラギノ角ゴ Pro W3" charset="-128"/>
            </a:endParaRPr>
          </a:p>
        </p:txBody>
      </p:sp>
    </p:spTree>
    <p:extLst>
      <p:ext uri="{BB962C8B-B14F-4D97-AF65-F5344CB8AC3E}">
        <p14:creationId xmlns:p14="http://schemas.microsoft.com/office/powerpoint/2010/main" val="7525902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Procedimiento de Calificación de Servicios mínimos y Equipos de emergencia.</a:t>
            </a:r>
            <a:endParaRPr lang="es-CL" dirty="0"/>
          </a:p>
        </p:txBody>
      </p:sp>
      <p:sp>
        <p:nvSpPr>
          <p:cNvPr id="3" name="2 Elipse"/>
          <p:cNvSpPr/>
          <p:nvPr/>
        </p:nvSpPr>
        <p:spPr>
          <a:xfrm>
            <a:off x="1601670" y="3278744"/>
            <a:ext cx="1242138" cy="81009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b="1" dirty="0">
                <a:solidFill>
                  <a:prstClr val="white"/>
                </a:solidFill>
              </a:rPr>
              <a:t>Inicio</a:t>
            </a:r>
            <a:endParaRPr lang="es-CL" b="1" dirty="0">
              <a:solidFill>
                <a:prstClr val="white"/>
              </a:solidFill>
            </a:endParaRPr>
          </a:p>
        </p:txBody>
      </p:sp>
      <p:sp>
        <p:nvSpPr>
          <p:cNvPr id="12" name="11 Rectángulo"/>
          <p:cNvSpPr/>
          <p:nvPr/>
        </p:nvSpPr>
        <p:spPr>
          <a:xfrm>
            <a:off x="2267744" y="2167768"/>
            <a:ext cx="2034226" cy="8409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dirty="0">
                <a:solidFill>
                  <a:prstClr val="white"/>
                </a:solidFill>
              </a:rPr>
              <a:t>Empresas con Sindicatos Vigentes.</a:t>
            </a:r>
            <a:endParaRPr lang="es-CL" dirty="0">
              <a:solidFill>
                <a:prstClr val="white"/>
              </a:solidFill>
            </a:endParaRPr>
          </a:p>
        </p:txBody>
      </p:sp>
      <p:sp>
        <p:nvSpPr>
          <p:cNvPr id="13" name="12 Rectángulo"/>
          <p:cNvSpPr/>
          <p:nvPr/>
        </p:nvSpPr>
        <p:spPr>
          <a:xfrm>
            <a:off x="2411760" y="4358864"/>
            <a:ext cx="1890210" cy="89937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es-ES_tradnl" dirty="0">
                <a:solidFill>
                  <a:prstClr val="white"/>
                </a:solidFill>
              </a:rPr>
              <a:t>Empresas en que no existan sindicatos</a:t>
            </a:r>
            <a:endParaRPr lang="es-CL" dirty="0">
              <a:solidFill>
                <a:prstClr val="white"/>
              </a:solidFill>
            </a:endParaRPr>
          </a:p>
        </p:txBody>
      </p:sp>
      <p:cxnSp>
        <p:nvCxnSpPr>
          <p:cNvPr id="15" name="14 Forma"/>
          <p:cNvCxnSpPr>
            <a:endCxn id="13" idx="1"/>
          </p:cNvCxnSpPr>
          <p:nvPr/>
        </p:nvCxnSpPr>
        <p:spPr>
          <a:xfrm rot="16200000" flipH="1">
            <a:off x="1808874" y="4205664"/>
            <a:ext cx="719718" cy="48605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16 Forma"/>
          <p:cNvCxnSpPr>
            <a:endCxn id="12" idx="1"/>
          </p:cNvCxnSpPr>
          <p:nvPr/>
        </p:nvCxnSpPr>
        <p:spPr>
          <a:xfrm rot="5400000" flipH="1" flipV="1">
            <a:off x="1751473" y="2762476"/>
            <a:ext cx="690505" cy="342037"/>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21 Conector recto de flecha"/>
          <p:cNvCxnSpPr/>
          <p:nvPr/>
        </p:nvCxnSpPr>
        <p:spPr>
          <a:xfrm>
            <a:off x="4301970" y="2792690"/>
            <a:ext cx="75608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22 CuadroTexto"/>
          <p:cNvSpPr txBox="1"/>
          <p:nvPr/>
        </p:nvSpPr>
        <p:spPr>
          <a:xfrm>
            <a:off x="5112061" y="1295401"/>
            <a:ext cx="3690906" cy="2308324"/>
          </a:xfrm>
          <a:prstGeom prst="rect">
            <a:avLst/>
          </a:prstGeom>
          <a:noFill/>
          <a:ln>
            <a:solidFill>
              <a:schemeClr val="tx2"/>
            </a:solidFill>
          </a:ln>
        </p:spPr>
        <p:txBody>
          <a:bodyPr wrap="square" rtlCol="0">
            <a:spAutoFit/>
          </a:bodyPr>
          <a:lstStyle/>
          <a:p>
            <a:pPr algn="just" defTabSz="342900"/>
            <a:r>
              <a:rPr lang="es-ES_tradnl" sz="1600" dirty="0">
                <a:solidFill>
                  <a:prstClr val="black"/>
                </a:solidFill>
                <a:ea typeface="ヒラギノ角ゴ Pro W3" charset="-128"/>
              </a:rPr>
              <a:t>El empleador deberá proponer </a:t>
            </a:r>
            <a:r>
              <a:rPr lang="es-ES_tradnl" sz="1600" b="1" dirty="0">
                <a:solidFill>
                  <a:prstClr val="black"/>
                </a:solidFill>
                <a:ea typeface="ヒラギノ角ゴ Pro W3" charset="-128"/>
              </a:rPr>
              <a:t>1)</a:t>
            </a:r>
            <a:r>
              <a:rPr lang="es-ES_tradnl" sz="1600" dirty="0">
                <a:solidFill>
                  <a:prstClr val="black"/>
                </a:solidFill>
                <a:ea typeface="ヒラギノ角ゴ Pro W3" charset="-128"/>
              </a:rPr>
              <a:t> por escrito a todos los sindicatos existentes en la empresa, </a:t>
            </a:r>
            <a:r>
              <a:rPr lang="es-ES_tradnl" sz="1600" b="1" dirty="0">
                <a:solidFill>
                  <a:prstClr val="black"/>
                </a:solidFill>
                <a:ea typeface="ヒラギノ角ゴ Pro W3" charset="-128"/>
              </a:rPr>
              <a:t>2) </a:t>
            </a:r>
            <a:r>
              <a:rPr lang="es-ES_tradnl" sz="1600" dirty="0">
                <a:solidFill>
                  <a:prstClr val="black"/>
                </a:solidFill>
                <a:ea typeface="ヒラギノ角ゴ Pro W3" charset="-128"/>
              </a:rPr>
              <a:t>con una </a:t>
            </a:r>
            <a:r>
              <a:rPr lang="es-ES_tradnl" sz="1600" b="1" dirty="0">
                <a:solidFill>
                  <a:srgbClr val="FF0000"/>
                </a:solidFill>
                <a:ea typeface="ヒラギノ角ゴ Pro W3" charset="-128"/>
              </a:rPr>
              <a:t>anticipación de, a lo menos, ciento ochenta días al vencimiento del instrumento colectivo vigente o del más próximo a vencer, </a:t>
            </a:r>
            <a:r>
              <a:rPr lang="es-ES_tradnl" sz="1600" dirty="0">
                <a:solidFill>
                  <a:prstClr val="black"/>
                </a:solidFill>
                <a:ea typeface="ヒラギノ角ゴ Pro W3" charset="-128"/>
              </a:rPr>
              <a:t>la propuesta de calificación de servicios mínimos.  </a:t>
            </a:r>
            <a:r>
              <a:rPr lang="es-ES_tradnl" sz="1600" b="1" dirty="0">
                <a:solidFill>
                  <a:prstClr val="black"/>
                </a:solidFill>
                <a:ea typeface="ヒラギノ角ゴ Pro W3" charset="-128"/>
              </a:rPr>
              <a:t>(Copia a la Inspección del Trabajo)</a:t>
            </a:r>
            <a:endParaRPr lang="es-CL" sz="1600" dirty="0">
              <a:solidFill>
                <a:prstClr val="black"/>
              </a:solidFill>
              <a:ea typeface="ヒラギノ角ゴ Pro W3" charset="-128"/>
            </a:endParaRPr>
          </a:p>
        </p:txBody>
      </p:sp>
      <p:cxnSp>
        <p:nvCxnSpPr>
          <p:cNvPr id="25" name="24 Conector recto de flecha"/>
          <p:cNvCxnSpPr/>
          <p:nvPr/>
        </p:nvCxnSpPr>
        <p:spPr>
          <a:xfrm>
            <a:off x="4301970" y="4628894"/>
            <a:ext cx="75608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25 CuadroTexto"/>
          <p:cNvSpPr txBox="1"/>
          <p:nvPr/>
        </p:nvSpPr>
        <p:spPr>
          <a:xfrm>
            <a:off x="5058055" y="4142839"/>
            <a:ext cx="3744912" cy="2308324"/>
          </a:xfrm>
          <a:prstGeom prst="rect">
            <a:avLst/>
          </a:prstGeom>
          <a:noFill/>
          <a:ln>
            <a:solidFill>
              <a:schemeClr val="tx2"/>
            </a:solidFill>
          </a:ln>
        </p:spPr>
        <p:txBody>
          <a:bodyPr wrap="square" rtlCol="0">
            <a:spAutoFit/>
          </a:bodyPr>
          <a:lstStyle/>
          <a:p>
            <a:pPr algn="just" defTabSz="342900"/>
            <a:r>
              <a:rPr lang="es-ES_tradnl" dirty="0">
                <a:solidFill>
                  <a:prstClr val="black"/>
                </a:solidFill>
                <a:ea typeface="ヒラギノ角ゴ Pro W3" charset="-128"/>
              </a:rPr>
              <a:t>El empleador deberá formular su propuesta </a:t>
            </a:r>
            <a:r>
              <a:rPr lang="es-ES_tradnl" b="1" dirty="0">
                <a:solidFill>
                  <a:srgbClr val="FF0000"/>
                </a:solidFill>
                <a:ea typeface="ヒラギノ角ゴ Pro W3" charset="-128"/>
              </a:rPr>
              <a:t>dentro de los quince días siguientes </a:t>
            </a:r>
            <a:r>
              <a:rPr lang="es-ES_tradnl" dirty="0">
                <a:solidFill>
                  <a:srgbClr val="FF0000"/>
                </a:solidFill>
                <a:ea typeface="ヒラギノ角ゴ Pro W3" charset="-128"/>
              </a:rPr>
              <a:t>a la comunicación de constitución del sindicato </a:t>
            </a:r>
            <a:r>
              <a:rPr lang="es-ES_tradnl" dirty="0">
                <a:solidFill>
                  <a:prstClr val="black"/>
                </a:solidFill>
                <a:ea typeface="ヒラギノ角ゴ Pro W3" charset="-128"/>
              </a:rPr>
              <a:t>efectuada en conformidad al artículo 225 del Código del Trabajo. </a:t>
            </a:r>
            <a:r>
              <a:rPr lang="es-ES_tradnl" b="1" dirty="0">
                <a:solidFill>
                  <a:prstClr val="black"/>
                </a:solidFill>
                <a:ea typeface="ヒラギノ角ゴ Pro W3" charset="-128"/>
              </a:rPr>
              <a:t>(Copia a la Inspección del Trabajo)</a:t>
            </a:r>
            <a:endParaRPr lang="es-CL" dirty="0">
              <a:solidFill>
                <a:prstClr val="black"/>
              </a:solidFill>
              <a:ea typeface="ヒラギノ角ゴ Pro W3" charset="-128"/>
            </a:endParaRPr>
          </a:p>
        </p:txBody>
      </p:sp>
      <p:sp>
        <p:nvSpPr>
          <p:cNvPr id="14" name="13 CuadroTexto"/>
          <p:cNvSpPr txBox="1"/>
          <p:nvPr/>
        </p:nvSpPr>
        <p:spPr>
          <a:xfrm>
            <a:off x="2096725" y="6509084"/>
            <a:ext cx="5805265" cy="400110"/>
          </a:xfrm>
          <a:prstGeom prst="rect">
            <a:avLst/>
          </a:prstGeom>
          <a:noFill/>
        </p:spPr>
        <p:txBody>
          <a:bodyPr wrap="square" rtlCol="0">
            <a:spAutoFit/>
          </a:bodyPr>
          <a:lstStyle/>
          <a:p>
            <a:pPr algn="ctr" defTabSz="342900"/>
            <a:r>
              <a:rPr lang="es-ES_tradnl" dirty="0">
                <a:solidFill>
                  <a:srgbClr val="1F497D"/>
                </a:solidFill>
                <a:latin typeface="Arial" pitchFamily="34" charset="0"/>
                <a:ea typeface="ヒラギノ角ゴ Pro W3" charset="-128"/>
              </a:rPr>
              <a:t>* </a:t>
            </a:r>
            <a:r>
              <a:rPr lang="es-ES_tradnl" sz="2000" dirty="0">
                <a:solidFill>
                  <a:srgbClr val="1F497D"/>
                </a:solidFill>
                <a:latin typeface="Arial" pitchFamily="34" charset="0"/>
                <a:ea typeface="ヒラギノ角ゴ Pro W3" charset="-128"/>
              </a:rPr>
              <a:t>Oportunidad perentoria para el empleador. </a:t>
            </a:r>
            <a:endParaRPr lang="es-CL" sz="2000" dirty="0">
              <a:solidFill>
                <a:srgbClr val="1F497D"/>
              </a:solidFill>
              <a:latin typeface="Arial" pitchFamily="34" charset="0"/>
              <a:ea typeface="ヒラギノ角ゴ Pro W3" charset="-128"/>
            </a:endParaRPr>
          </a:p>
        </p:txBody>
      </p:sp>
    </p:spTree>
    <p:extLst>
      <p:ext uri="{BB962C8B-B14F-4D97-AF65-F5344CB8AC3E}">
        <p14:creationId xmlns:p14="http://schemas.microsoft.com/office/powerpoint/2010/main" val="42162385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sz="2700" dirty="0"/>
              <a:t>Qué sucede en caso que el empleador no realiza la propuesta.</a:t>
            </a:r>
          </a:p>
        </p:txBody>
      </p:sp>
      <p:sp>
        <p:nvSpPr>
          <p:cNvPr id="3" name="CuadroTexto 2"/>
          <p:cNvSpPr txBox="1"/>
          <p:nvPr/>
        </p:nvSpPr>
        <p:spPr>
          <a:xfrm>
            <a:off x="971600" y="2132857"/>
            <a:ext cx="6984776" cy="2246769"/>
          </a:xfrm>
          <a:prstGeom prst="rect">
            <a:avLst/>
          </a:prstGeom>
          <a:noFill/>
          <a:ln>
            <a:solidFill>
              <a:srgbClr val="C00000"/>
            </a:solidFill>
          </a:ln>
        </p:spPr>
        <p:txBody>
          <a:bodyPr wrap="square" rtlCol="0">
            <a:spAutoFit/>
          </a:bodyPr>
          <a:lstStyle/>
          <a:p>
            <a:pPr algn="just" defTabSz="342900"/>
            <a:r>
              <a:rPr lang="es-CL" sz="1500" dirty="0">
                <a:solidFill>
                  <a:srgbClr val="4F81BD"/>
                </a:solidFill>
                <a:ea typeface="ヒラギノ角ゴ Pro W3" charset="-128"/>
              </a:rPr>
              <a:t>	</a:t>
            </a:r>
            <a:r>
              <a:rPr lang="es-CL" sz="2800" dirty="0">
                <a:solidFill>
                  <a:srgbClr val="4F81BD"/>
                </a:solidFill>
                <a:ea typeface="ヒラギノ角ゴ Pro W3" charset="-128"/>
              </a:rPr>
              <a:t>Se entiende que el empleador a renunciado al ejercicio de su derecho (proponer) y, en tal consideración, no existirán servicios mínimos ni equipos de emergencia en el ejercicio de la huelga.</a:t>
            </a:r>
            <a:endParaRPr lang="es-CL" sz="2800" dirty="0">
              <a:solidFill>
                <a:prstClr val="black"/>
              </a:solidFill>
              <a:ea typeface="ヒラギノ角ゴ Pro W3" charset="-128"/>
            </a:endParaRPr>
          </a:p>
        </p:txBody>
      </p:sp>
    </p:spTree>
    <p:extLst>
      <p:ext uri="{BB962C8B-B14F-4D97-AF65-F5344CB8AC3E}">
        <p14:creationId xmlns:p14="http://schemas.microsoft.com/office/powerpoint/2010/main" val="27747294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a:ea typeface="Calibri" panose="020F0502020204030204" pitchFamily="34" charset="0"/>
                <a:cs typeface="Times New Roman" panose="02020603050405020304" pitchFamily="18" charset="0"/>
              </a:rPr>
              <a:t>Facultad de presentar nuevas ofertas durante la huelga</a:t>
            </a:r>
            <a:r>
              <a:rPr lang="es-CL" dirty="0">
                <a:ea typeface="Calibri" panose="020F0502020204030204" pitchFamily="34" charset="0"/>
                <a:cs typeface="Times New Roman" panose="02020603050405020304" pitchFamily="18" charset="0"/>
              </a:rPr>
              <a:t>.</a:t>
            </a:r>
            <a:r>
              <a:rPr lang="es-CL" b="1" dirty="0">
                <a:ea typeface="Calibri" panose="020F0502020204030204" pitchFamily="34" charset="0"/>
                <a:cs typeface="Times New Roman" panose="02020603050405020304" pitchFamily="18" charset="0"/>
              </a:rPr>
              <a:t> Art 356:</a:t>
            </a:r>
            <a:br>
              <a:rPr lang="es-CL" b="1" dirty="0">
                <a:ea typeface="Calibri" panose="020F0502020204030204" pitchFamily="34" charset="0"/>
                <a:cs typeface="Times New Roman" panose="02020603050405020304" pitchFamily="18" charset="0"/>
              </a:rPr>
            </a:br>
            <a:endParaRPr lang="es-CL" dirty="0"/>
          </a:p>
        </p:txBody>
      </p:sp>
      <p:sp>
        <p:nvSpPr>
          <p:cNvPr id="3" name="Marcador de contenido 2"/>
          <p:cNvSpPr>
            <a:spLocks noGrp="1"/>
          </p:cNvSpPr>
          <p:nvPr>
            <p:ph idx="1"/>
          </p:nvPr>
        </p:nvSpPr>
        <p:spPr/>
        <p:txBody>
          <a:bodyPr/>
          <a:lstStyle/>
          <a:p>
            <a:pPr algn="just">
              <a:lnSpc>
                <a:spcPct val="115000"/>
              </a:lnSpc>
              <a:spcAft>
                <a:spcPts val="800"/>
              </a:spcAft>
            </a:pPr>
            <a:r>
              <a:rPr lang="es-ES_tradnl" dirty="0"/>
              <a:t>Iniciada la huelga, la comisión negociadora de empresa podrá presentar una nueva oferta.</a:t>
            </a:r>
          </a:p>
          <a:p>
            <a:pPr algn="just">
              <a:lnSpc>
                <a:spcPct val="115000"/>
              </a:lnSpc>
              <a:spcAft>
                <a:spcPts val="800"/>
              </a:spcAft>
            </a:pPr>
            <a:r>
              <a:rPr lang="es-ES_tradnl" dirty="0"/>
              <a:t>los trabajadores deberán pronunciarse dentro de los 5 días siguientes de esta nueva presentación: siguen en huelga o aceptación de la nueva oferta. </a:t>
            </a:r>
          </a:p>
          <a:p>
            <a:pPr algn="just">
              <a:lnSpc>
                <a:spcPct val="115000"/>
              </a:lnSpc>
              <a:spcAft>
                <a:spcPts val="800"/>
              </a:spcAft>
            </a:pPr>
            <a:r>
              <a:rPr lang="es-ES_tradnl" dirty="0"/>
              <a:t>La aceptación de la nueva oferta deberá ser aprobada por la mayoría absoluta de los trabajadores en votación secreta y ante ministro de fe.</a:t>
            </a:r>
          </a:p>
          <a:p>
            <a:pPr algn="just">
              <a:lnSpc>
                <a:spcPct val="115000"/>
              </a:lnSpc>
              <a:spcAft>
                <a:spcPts val="800"/>
              </a:spcAft>
            </a:pPr>
            <a:r>
              <a:rPr lang="es-ES_tradnl" dirty="0"/>
              <a:t>Si la nueva oferta es rechazada (continuación de la huelga), empleador 5 días siguientes a la votación podrá presentar otra nueva oferta y así sucesivamente hasta lograr aprobación.</a:t>
            </a:r>
            <a:endParaRPr lang="es-CL" dirty="0"/>
          </a:p>
          <a:p>
            <a:endParaRPr lang="es-CL" dirty="0"/>
          </a:p>
        </p:txBody>
      </p:sp>
      <p:sp>
        <p:nvSpPr>
          <p:cNvPr id="4" name="CuadroTexto 3"/>
          <p:cNvSpPr txBox="1"/>
          <p:nvPr/>
        </p:nvSpPr>
        <p:spPr>
          <a:xfrm>
            <a:off x="539552" y="5877272"/>
            <a:ext cx="3167727" cy="923330"/>
          </a:xfrm>
          <a:prstGeom prst="rect">
            <a:avLst/>
          </a:prstGeom>
          <a:noFill/>
        </p:spPr>
        <p:txBody>
          <a:bodyPr wrap="square" rtlCol="0">
            <a:spAutoFit/>
          </a:bodyPr>
          <a:lstStyle/>
          <a:p>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dirty="0"/>
          </a:p>
          <a:p>
            <a:endParaRPr lang="es-CL" dirty="0"/>
          </a:p>
        </p:txBody>
      </p:sp>
    </p:spTree>
    <p:extLst>
      <p:ext uri="{BB962C8B-B14F-4D97-AF65-F5344CB8AC3E}">
        <p14:creationId xmlns:p14="http://schemas.microsoft.com/office/powerpoint/2010/main" val="19594397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ctrTitle"/>
          </p:nvPr>
        </p:nvSpPr>
        <p:spPr>
          <a:xfrm>
            <a:off x="685800" y="2339975"/>
            <a:ext cx="7772400" cy="1470025"/>
          </a:xfrm>
        </p:spPr>
        <p:txBody>
          <a:bodyPr/>
          <a:lstStyle/>
          <a:p>
            <a:pPr eaLnBrk="1" hangingPunct="1"/>
            <a:r>
              <a:rPr lang="en-US" altLang="es-CL" sz="9200">
                <a:solidFill>
                  <a:schemeClr val="bg1"/>
                </a:solidFill>
                <a:latin typeface="Verdana" pitchFamily="34" charset="0"/>
                <a:ea typeface="ヒラギノ角ゴ Pro W3" pitchFamily="-84" charset="-128"/>
                <a:cs typeface="Verdana" pitchFamily="34" charset="0"/>
              </a:rPr>
              <a:t>Gracias.</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341117"/>
            <a:ext cx="8164513" cy="521708"/>
          </a:xfrm>
        </p:spPr>
        <p:txBody>
          <a:bodyPr/>
          <a:lstStyle/>
          <a:p>
            <a:pPr algn="ctr"/>
            <a:r>
              <a:rPr lang="es-ES_tradnl" sz="2700" b="1" dirty="0">
                <a:solidFill>
                  <a:schemeClr val="accent1"/>
                </a:solidFill>
              </a:rPr>
              <a:t>Información Específica</a:t>
            </a:r>
            <a:endParaRPr lang="es-CL" sz="2700" b="1" dirty="0">
              <a:solidFill>
                <a:schemeClr val="accent1"/>
              </a:solidFill>
            </a:endParaRPr>
          </a:p>
        </p:txBody>
      </p:sp>
      <p:sp>
        <p:nvSpPr>
          <p:cNvPr id="3" name="2 Marcador de contenido"/>
          <p:cNvSpPr>
            <a:spLocks noGrp="1"/>
          </p:cNvSpPr>
          <p:nvPr>
            <p:ph idx="1"/>
          </p:nvPr>
        </p:nvSpPr>
        <p:spPr>
          <a:xfrm>
            <a:off x="1763689" y="1322766"/>
            <a:ext cx="5130572" cy="540060"/>
          </a:xfrm>
        </p:spPr>
        <p:txBody>
          <a:bodyPr>
            <a:normAutofit fontScale="55000" lnSpcReduction="20000"/>
          </a:bodyPr>
          <a:lstStyle/>
          <a:p>
            <a:pPr algn="just">
              <a:buNone/>
            </a:pPr>
            <a:r>
              <a:rPr lang="es-CL" sz="1350" dirty="0">
                <a:solidFill>
                  <a:schemeClr val="accent1"/>
                </a:solidFill>
                <a:latin typeface="Arial" pitchFamily="34" charset="0"/>
                <a:cs typeface="Arial" pitchFamily="34" charset="0"/>
              </a:rPr>
              <a:t>	</a:t>
            </a:r>
            <a:endParaRPr lang="es-CL" dirty="0">
              <a:solidFill>
                <a:schemeClr val="accent1"/>
              </a:solidFill>
              <a:latin typeface="Arial" pitchFamily="34" charset="0"/>
              <a:cs typeface="Arial" pitchFamily="34" charset="0"/>
            </a:endParaRPr>
          </a:p>
          <a:p>
            <a:pPr algn="just">
              <a:buNone/>
            </a:pPr>
            <a:endParaRPr lang="es-CL" sz="2600" dirty="0">
              <a:solidFill>
                <a:schemeClr val="tx1"/>
              </a:solidFill>
              <a:latin typeface="Arial" pitchFamily="34" charset="0"/>
              <a:cs typeface="Arial" pitchFamily="34" charset="0"/>
            </a:endParaRPr>
          </a:p>
          <a:p>
            <a:pPr algn="just">
              <a:buNone/>
            </a:pPr>
            <a:r>
              <a:rPr lang="es-CL" sz="1350" dirty="0">
                <a:solidFill>
                  <a:schemeClr val="accent1"/>
                </a:solidFill>
                <a:latin typeface="Arial" pitchFamily="34" charset="0"/>
                <a:cs typeface="Arial" pitchFamily="34" charset="0"/>
              </a:rPr>
              <a:t>	</a:t>
            </a:r>
            <a:endParaRPr lang="es-CL" sz="1350" i="1" dirty="0">
              <a:solidFill>
                <a:schemeClr val="accent1"/>
              </a:solidFill>
              <a:latin typeface="Arial" pitchFamily="34" charset="0"/>
              <a:cs typeface="Arial" pitchFamily="34" charset="0"/>
            </a:endParaRPr>
          </a:p>
        </p:txBody>
      </p:sp>
      <p:sp>
        <p:nvSpPr>
          <p:cNvPr id="4" name="3 Pentágono"/>
          <p:cNvSpPr/>
          <p:nvPr/>
        </p:nvSpPr>
        <p:spPr>
          <a:xfrm>
            <a:off x="827584" y="2668466"/>
            <a:ext cx="3096345" cy="1264590"/>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base">
              <a:spcBef>
                <a:spcPct val="0"/>
              </a:spcBef>
              <a:spcAft>
                <a:spcPct val="0"/>
              </a:spcAft>
            </a:pPr>
            <a:r>
              <a:rPr lang="es-ES_tradnl" sz="2000" dirty="0">
                <a:solidFill>
                  <a:prstClr val="white"/>
                </a:solidFill>
              </a:rPr>
              <a:t>ART. 318</a:t>
            </a:r>
            <a:endParaRPr lang="es-CL" sz="2000" dirty="0">
              <a:solidFill>
                <a:prstClr val="white"/>
              </a:solidFill>
            </a:endParaRPr>
          </a:p>
        </p:txBody>
      </p:sp>
      <p:sp>
        <p:nvSpPr>
          <p:cNvPr id="5" name="4 CuadroTexto"/>
          <p:cNvSpPr txBox="1"/>
          <p:nvPr/>
        </p:nvSpPr>
        <p:spPr>
          <a:xfrm>
            <a:off x="4085573" y="1881176"/>
            <a:ext cx="4319874" cy="3477875"/>
          </a:xfrm>
          <a:prstGeom prst="rect">
            <a:avLst/>
          </a:prstGeom>
          <a:noFill/>
        </p:spPr>
        <p:txBody>
          <a:bodyPr wrap="square" rtlCol="0">
            <a:spAutoFit/>
          </a:bodyPr>
          <a:lstStyle/>
          <a:p>
            <a:pPr algn="just" defTabSz="342900" fontAlgn="base">
              <a:spcBef>
                <a:spcPct val="0"/>
              </a:spcBef>
              <a:spcAft>
                <a:spcPct val="0"/>
              </a:spcAft>
            </a:pPr>
            <a:r>
              <a:rPr lang="es-CL" sz="2000" b="1" dirty="0">
                <a:latin typeface="Arial" pitchFamily="34" charset="0"/>
                <a:ea typeface="ヒラギノ角ゴ Pro W3" charset="-128"/>
              </a:rPr>
              <a:t>Información sobre sus egresos e ingresos que, de acuerdo al régimen tributario al que se encuentren acogidas, declaren ante el SII para efectos del impuesto a la renta.</a:t>
            </a:r>
          </a:p>
          <a:p>
            <a:pPr algn="just" defTabSz="342900" fontAlgn="base">
              <a:spcBef>
                <a:spcPct val="0"/>
              </a:spcBef>
              <a:spcAft>
                <a:spcPct val="0"/>
              </a:spcAft>
            </a:pPr>
            <a:endParaRPr lang="es-CL" sz="2000" b="1" dirty="0">
              <a:latin typeface="Arial" pitchFamily="34" charset="0"/>
              <a:ea typeface="ヒラギノ角ゴ Pro W3" charset="-128"/>
            </a:endParaRPr>
          </a:p>
          <a:p>
            <a:pPr algn="just" defTabSz="342900" fontAlgn="base">
              <a:spcBef>
                <a:spcPct val="0"/>
              </a:spcBef>
              <a:spcAft>
                <a:spcPct val="0"/>
              </a:spcAft>
            </a:pPr>
            <a:endParaRPr lang="es-CL" sz="2000" b="1" dirty="0">
              <a:latin typeface="Arial" pitchFamily="34" charset="0"/>
              <a:ea typeface="ヒラギノ角ゴ Pro W3" charset="-128"/>
            </a:endParaRPr>
          </a:p>
          <a:p>
            <a:pPr algn="just" defTabSz="342900" fontAlgn="base">
              <a:spcBef>
                <a:spcPct val="0"/>
              </a:spcBef>
              <a:spcAft>
                <a:spcPct val="0"/>
              </a:spcAft>
            </a:pPr>
            <a:r>
              <a:rPr lang="es-CL" sz="2000" b="1" dirty="0">
                <a:latin typeface="Arial" pitchFamily="34" charset="0"/>
                <a:ea typeface="ヒラギノ角ゴ Pro W3" charset="-128"/>
              </a:rPr>
              <a:t>Plazo de 30 días siguientes a la declaración anual de impuesto a la renta que efectuó la empresa. </a:t>
            </a:r>
          </a:p>
        </p:txBody>
      </p:sp>
      <p:sp>
        <p:nvSpPr>
          <p:cNvPr id="6" name="CuadroTexto 5"/>
          <p:cNvSpPr txBox="1"/>
          <p:nvPr/>
        </p:nvSpPr>
        <p:spPr>
          <a:xfrm>
            <a:off x="971601" y="6062431"/>
            <a:ext cx="6768752" cy="461665"/>
          </a:xfrm>
          <a:prstGeom prst="rect">
            <a:avLst/>
          </a:prstGeom>
          <a:noFill/>
        </p:spPr>
        <p:txBody>
          <a:bodyPr wrap="square" rtlCol="0">
            <a:spAutoFit/>
          </a:bodyPr>
          <a:lstStyle/>
          <a:p>
            <a:r>
              <a:rPr lang="es-CL" sz="2400" dirty="0">
                <a:solidFill>
                  <a:srgbClr val="FF0000"/>
                </a:solidFill>
              </a:rPr>
              <a:t>PARA MEDIANAS , PEQUEÑAS Y MICRO EMPRESAS</a:t>
            </a:r>
          </a:p>
        </p:txBody>
      </p:sp>
      <p:sp>
        <p:nvSpPr>
          <p:cNvPr id="8" name="CuadroTexto 7"/>
          <p:cNvSpPr txBox="1"/>
          <p:nvPr/>
        </p:nvSpPr>
        <p:spPr>
          <a:xfrm>
            <a:off x="395536" y="188640"/>
            <a:ext cx="6048672" cy="830997"/>
          </a:xfrm>
          <a:prstGeom prst="rect">
            <a:avLst/>
          </a:prstGeom>
          <a:noFill/>
        </p:spPr>
        <p:txBody>
          <a:bodyPr wrap="square" rtlCol="0">
            <a:spAutoFit/>
          </a:bodyPr>
          <a:lstStyle/>
          <a:p>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2400" dirty="0"/>
          </a:p>
        </p:txBody>
      </p:sp>
    </p:spTree>
    <p:extLst>
      <p:ext uri="{BB962C8B-B14F-4D97-AF65-F5344CB8AC3E}">
        <p14:creationId xmlns:p14="http://schemas.microsoft.com/office/powerpoint/2010/main" val="4065880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3000" y="998730"/>
            <a:ext cx="6561348" cy="857250"/>
          </a:xfrm>
        </p:spPr>
        <p:txBody>
          <a:bodyPr/>
          <a:lstStyle/>
          <a:p>
            <a:pPr algn="ctr"/>
            <a:r>
              <a:rPr lang="es-ES_tradnl" sz="2550" b="1" dirty="0">
                <a:solidFill>
                  <a:schemeClr val="tx1"/>
                </a:solidFill>
              </a:rPr>
              <a:t>Información específica en la </a:t>
            </a:r>
            <a:r>
              <a:rPr lang="es-ES_tradnl" sz="2550" b="1" dirty="0" err="1">
                <a:solidFill>
                  <a:schemeClr val="tx1"/>
                </a:solidFill>
              </a:rPr>
              <a:t>Necol</a:t>
            </a:r>
            <a:endParaRPr lang="es-CL" sz="2550" b="1" dirty="0">
              <a:solidFill>
                <a:schemeClr val="tx1"/>
              </a:solidFill>
            </a:endParaRPr>
          </a:p>
        </p:txBody>
      </p:sp>
      <p:sp>
        <p:nvSpPr>
          <p:cNvPr id="3" name="Elipse 2"/>
          <p:cNvSpPr/>
          <p:nvPr/>
        </p:nvSpPr>
        <p:spPr>
          <a:xfrm>
            <a:off x="527537" y="1667796"/>
            <a:ext cx="2039817" cy="96911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350" dirty="0"/>
              <a:t>Cuando se solicita</a:t>
            </a:r>
          </a:p>
        </p:txBody>
      </p:sp>
      <p:sp>
        <p:nvSpPr>
          <p:cNvPr id="5" name="CuadroTexto 4"/>
          <p:cNvSpPr txBox="1"/>
          <p:nvPr/>
        </p:nvSpPr>
        <p:spPr>
          <a:xfrm>
            <a:off x="323529" y="3019252"/>
            <a:ext cx="2243825" cy="3139321"/>
          </a:xfrm>
          <a:prstGeom prst="rect">
            <a:avLst/>
          </a:prstGeom>
          <a:noFill/>
        </p:spPr>
        <p:txBody>
          <a:bodyPr wrap="square" rtlCol="0">
            <a:spAutoFit/>
          </a:bodyPr>
          <a:lstStyle/>
          <a:p>
            <a:pPr algn="just"/>
            <a:r>
              <a:rPr lang="es-CL" b="1" dirty="0"/>
              <a:t>A </a:t>
            </a:r>
            <a:r>
              <a:rPr lang="es-CL" b="1" dirty="0">
                <a:solidFill>
                  <a:srgbClr val="FF0000"/>
                </a:solidFill>
              </a:rPr>
              <a:t>requerimiento</a:t>
            </a:r>
            <a:r>
              <a:rPr lang="es-CL" b="1" dirty="0"/>
              <a:t> de la organización sindical, dentro de los 90 días previos al vencimiento del instrumento colectivo vigente.</a:t>
            </a:r>
          </a:p>
          <a:p>
            <a:pPr algn="just"/>
            <a:endParaRPr lang="es-CL" b="1" dirty="0"/>
          </a:p>
          <a:p>
            <a:pPr algn="just"/>
            <a:r>
              <a:rPr lang="es-CL" b="1" dirty="0"/>
              <a:t>Empresa dispone de 30 días para entregar esa información.</a:t>
            </a:r>
          </a:p>
        </p:txBody>
      </p:sp>
      <p:sp>
        <p:nvSpPr>
          <p:cNvPr id="6" name="Elipse 5"/>
          <p:cNvSpPr/>
          <p:nvPr/>
        </p:nvSpPr>
        <p:spPr>
          <a:xfrm>
            <a:off x="3182816" y="1667797"/>
            <a:ext cx="2664069" cy="96911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350" dirty="0"/>
              <a:t>Gran y Mediana empresa</a:t>
            </a:r>
          </a:p>
        </p:txBody>
      </p:sp>
      <p:sp>
        <p:nvSpPr>
          <p:cNvPr id="14" name="CuadroTexto 13"/>
          <p:cNvSpPr txBox="1"/>
          <p:nvPr/>
        </p:nvSpPr>
        <p:spPr>
          <a:xfrm>
            <a:off x="2699792" y="3019254"/>
            <a:ext cx="3615373" cy="3970318"/>
          </a:xfrm>
          <a:prstGeom prst="rect">
            <a:avLst/>
          </a:prstGeom>
          <a:noFill/>
        </p:spPr>
        <p:txBody>
          <a:bodyPr wrap="square" rtlCol="0">
            <a:spAutoFit/>
          </a:bodyPr>
          <a:lstStyle/>
          <a:p>
            <a:pPr algn="just"/>
            <a:r>
              <a:rPr lang="es-CL" sz="1600" dirty="0">
                <a:solidFill>
                  <a:schemeClr val="accent1"/>
                </a:solidFill>
              </a:rPr>
              <a:t>Planilla de remuneraciones pagadas a los trabajadores afiliados al sindicato y con el detalle de fecha de ingreso  y cargo o función que desempeña</a:t>
            </a:r>
          </a:p>
          <a:p>
            <a:pPr algn="just"/>
            <a:r>
              <a:rPr lang="es-CL" sz="1600" dirty="0">
                <a:solidFill>
                  <a:schemeClr val="accent1"/>
                </a:solidFill>
              </a:rPr>
              <a:t>Valor actualizado de todos los beneficios que forman parte del instrumento colectivo vigente.</a:t>
            </a:r>
          </a:p>
          <a:p>
            <a:pPr algn="just"/>
            <a:r>
              <a:rPr lang="es-CL" sz="1600" dirty="0">
                <a:solidFill>
                  <a:schemeClr val="accent1"/>
                </a:solidFill>
              </a:rPr>
              <a:t>Costos globales de mano de obra de la empresa últimos 2 años o más si instrumento es mayor. </a:t>
            </a:r>
          </a:p>
          <a:p>
            <a:pPr algn="just"/>
            <a:r>
              <a:rPr lang="es-CL" sz="1600" dirty="0">
                <a:solidFill>
                  <a:schemeClr val="accent1"/>
                </a:solidFill>
              </a:rPr>
              <a:t>Toda la información periódica del 315 y 318 (láminas anteriores)</a:t>
            </a:r>
          </a:p>
          <a:p>
            <a:pPr algn="just"/>
            <a:r>
              <a:rPr lang="es-CL" sz="1600" dirty="0">
                <a:solidFill>
                  <a:schemeClr val="accent1"/>
                </a:solidFill>
              </a:rPr>
              <a:t>Información que incida en las políticas futuras  de inversiones de la empresa que no sea confidencial.</a:t>
            </a:r>
          </a:p>
          <a:p>
            <a:pPr algn="just"/>
            <a:endParaRPr lang="es-CL" sz="1200" dirty="0"/>
          </a:p>
        </p:txBody>
      </p:sp>
      <p:sp>
        <p:nvSpPr>
          <p:cNvPr id="15" name="Elipse 14"/>
          <p:cNvSpPr/>
          <p:nvPr/>
        </p:nvSpPr>
        <p:spPr>
          <a:xfrm>
            <a:off x="6315165" y="1611292"/>
            <a:ext cx="2004646" cy="10256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350" dirty="0"/>
              <a:t>Micro y pequeña empresa</a:t>
            </a:r>
          </a:p>
        </p:txBody>
      </p:sp>
      <p:sp>
        <p:nvSpPr>
          <p:cNvPr id="16" name="CuadroTexto 15"/>
          <p:cNvSpPr txBox="1"/>
          <p:nvPr/>
        </p:nvSpPr>
        <p:spPr>
          <a:xfrm>
            <a:off x="6418385" y="3019251"/>
            <a:ext cx="2618111" cy="3477875"/>
          </a:xfrm>
          <a:prstGeom prst="rect">
            <a:avLst/>
          </a:prstGeom>
          <a:noFill/>
        </p:spPr>
        <p:txBody>
          <a:bodyPr wrap="square" rtlCol="0">
            <a:spAutoFit/>
          </a:bodyPr>
          <a:lstStyle/>
          <a:p>
            <a:pPr algn="just"/>
            <a:r>
              <a:rPr lang="es-CL" sz="1400" b="1" dirty="0"/>
              <a:t>Planilla de remuneraciones pagadas a los socios desagregadas por haberes. Autorización en estatutos o en forma expresa por el socio.</a:t>
            </a:r>
          </a:p>
          <a:p>
            <a:pPr algn="just"/>
            <a:endParaRPr lang="es-CL" sz="1400" b="1" dirty="0"/>
          </a:p>
          <a:p>
            <a:pPr algn="just"/>
            <a:r>
              <a:rPr lang="es-CL" sz="1400" b="1" dirty="0"/>
              <a:t>Valor actualizado de todos los beneficios que forman parte del instrumento colectivo vigente.</a:t>
            </a:r>
          </a:p>
          <a:p>
            <a:pPr algn="just"/>
            <a:endParaRPr lang="es-CL" sz="1400" b="1" dirty="0"/>
          </a:p>
          <a:p>
            <a:pPr algn="just"/>
            <a:r>
              <a:rPr lang="es-CL" sz="1400" b="1" dirty="0"/>
              <a:t>Costos globales de mano de obra de la empresa últimos 2 años o más si instrumento posee duración mayor. </a:t>
            </a:r>
          </a:p>
          <a:p>
            <a:pPr algn="just"/>
            <a:endParaRPr lang="es-CL" sz="1200" dirty="0">
              <a:solidFill>
                <a:schemeClr val="accent1"/>
              </a:solidFill>
            </a:endParaRPr>
          </a:p>
          <a:p>
            <a:pPr algn="just"/>
            <a:endParaRPr lang="es-CL" sz="1200" dirty="0"/>
          </a:p>
        </p:txBody>
      </p:sp>
      <p:sp>
        <p:nvSpPr>
          <p:cNvPr id="4" name="CuadroTexto 3"/>
          <p:cNvSpPr txBox="1"/>
          <p:nvPr/>
        </p:nvSpPr>
        <p:spPr>
          <a:xfrm>
            <a:off x="103194" y="32521"/>
            <a:ext cx="4320480" cy="830997"/>
          </a:xfrm>
          <a:prstGeom prst="rect">
            <a:avLst/>
          </a:prstGeom>
          <a:noFill/>
        </p:spPr>
        <p:txBody>
          <a:bodyPr wrap="square" rtlCol="0">
            <a:spAutoFit/>
          </a:bodyPr>
          <a:lstStyle/>
          <a:p>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DRT PONIENTE</a:t>
            </a:r>
            <a:b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s-ES_tradnl" sz="2400" b="1" dirty="0">
                <a:solidFill>
                  <a:srgbClr val="FF0000"/>
                </a:solidFill>
                <a:latin typeface="Verdana" panose="020B0604030504040204" pitchFamily="34" charset="0"/>
                <a:ea typeface="Verdana" panose="020B0604030504040204" pitchFamily="34" charset="0"/>
                <a:cs typeface="Verdana" panose="020B0604030504040204" pitchFamily="34" charset="0"/>
              </a:rPr>
              <a:t>Coordinación de RR.LL</a:t>
            </a:r>
            <a:endParaRPr lang="es-CL" sz="2400" dirty="0"/>
          </a:p>
        </p:txBody>
      </p:sp>
    </p:spTree>
    <p:extLst>
      <p:ext uri="{BB962C8B-B14F-4D97-AF65-F5344CB8AC3E}">
        <p14:creationId xmlns:p14="http://schemas.microsoft.com/office/powerpoint/2010/main" val="1343226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12836</TotalTime>
  <Words>5813</Words>
  <Application>Microsoft Office PowerPoint</Application>
  <PresentationFormat>Presentación en pantalla (4:3)</PresentationFormat>
  <Paragraphs>623</Paragraphs>
  <Slides>75</Slides>
  <Notes>3</Notes>
  <HiddenSlides>0</HiddenSlides>
  <MMClips>0</MMClips>
  <ScaleCrop>false</ScaleCrop>
  <HeadingPairs>
    <vt:vector size="6" baseType="variant">
      <vt:variant>
        <vt:lpstr>Fuentes usadas</vt:lpstr>
      </vt:variant>
      <vt:variant>
        <vt:i4>9</vt:i4>
      </vt:variant>
      <vt:variant>
        <vt:lpstr>Tema</vt:lpstr>
      </vt:variant>
      <vt:variant>
        <vt:i4>3</vt:i4>
      </vt:variant>
      <vt:variant>
        <vt:lpstr>Títulos de diapositiva</vt:lpstr>
      </vt:variant>
      <vt:variant>
        <vt:i4>75</vt:i4>
      </vt:variant>
    </vt:vector>
  </HeadingPairs>
  <TitlesOfParts>
    <vt:vector size="87" baseType="lpstr">
      <vt:lpstr>Arial</vt:lpstr>
      <vt:lpstr>Arial Narrow</vt:lpstr>
      <vt:lpstr>Calibri</vt:lpstr>
      <vt:lpstr>Calibri Light</vt:lpstr>
      <vt:lpstr>gobCL</vt:lpstr>
      <vt:lpstr>Times New Roman</vt:lpstr>
      <vt:lpstr>Verdana</vt:lpstr>
      <vt:lpstr>Wingdings</vt:lpstr>
      <vt:lpstr>ヒラギノ角ゴ Pro W3</vt:lpstr>
      <vt:lpstr>Office Theme</vt:lpstr>
      <vt:lpstr>1_Office Theme</vt:lpstr>
      <vt:lpstr>2_Office Theme</vt:lpstr>
      <vt:lpstr>NEGOCIACIÓN COLECTIVA REGLADA                           LEY 20.940             </vt:lpstr>
      <vt:lpstr>Presentación de PowerPoint</vt:lpstr>
      <vt:lpstr>Presentación de PowerPoint</vt:lpstr>
      <vt:lpstr>Presentación de PowerPoint</vt:lpstr>
      <vt:lpstr>DRT PONIENTE Coordinación de RR.LL. </vt:lpstr>
      <vt:lpstr>Presentación de PowerPoint</vt:lpstr>
      <vt:lpstr>Información Periódica.</vt:lpstr>
      <vt:lpstr>Información Específica</vt:lpstr>
      <vt:lpstr>Información específica en la Necol</vt:lpstr>
      <vt:lpstr>DERECHO A LA INFORMACION REMUNERACIONES POR CARGO O FUNCIONES</vt:lpstr>
      <vt:lpstr>DRT PONIENTE Coordinación de RR.LL  NEGATIVA EMPRESA A ENTREGAR INFORMACION</vt:lpstr>
      <vt:lpstr>Procedimiento de Negociación Colectiva Reglada: Etapas.</vt:lpstr>
      <vt:lpstr> PRESENTACIÓN DEL PROYECTO</vt:lpstr>
      <vt:lpstr>Presentación de PowerPoint</vt:lpstr>
      <vt:lpstr>Presentación de PowerPoint</vt:lpstr>
      <vt:lpstr>Presentación de PowerPoint</vt:lpstr>
      <vt:lpstr>RESPUESTA DEL EMPLEADOR</vt:lpstr>
      <vt:lpstr>RESPUESTA DEL EMPLEADOR</vt:lpstr>
      <vt:lpstr>RESPUESTA DEL EMPLEADOR</vt:lpstr>
      <vt:lpstr>Presentación de PowerPoint</vt:lpstr>
      <vt:lpstr>Presentación de PowerPoint</vt:lpstr>
      <vt:lpstr>IMPUGNACIONES Y RECLAMACIONES</vt:lpstr>
      <vt:lpstr>Presentación de PowerPoint</vt:lpstr>
      <vt:lpstr>Presentación de PowerPoint</vt:lpstr>
      <vt:lpstr>PERÍODO DE NEGOCIACIÓN</vt:lpstr>
      <vt:lpstr>DRT PONIENTE Coordinación de RR.LL </vt:lpstr>
      <vt:lpstr>Piso de la Negociación Art. 336</vt:lpstr>
      <vt:lpstr>  Piso de la Negociación Art. 336</vt:lpstr>
      <vt:lpstr>DRT PONIENTE Coordinación de RR.LL.</vt:lpstr>
      <vt:lpstr>DRT PONIENTE Coordinación de RR.LL.</vt:lpstr>
      <vt:lpstr>DRT PONIENTE Coordinación de RR.LL.</vt:lpstr>
      <vt:lpstr>DRT PONIENTE Coordinación de RR.LL.</vt:lpstr>
      <vt:lpstr> Pactos trabajadores con responsabilidades familiares</vt:lpstr>
      <vt:lpstr>DRT PONIENTE Coordinación de RR.LL.</vt:lpstr>
      <vt:lpstr>DRT PONIENTE Coordinación de RR.LL.</vt:lpstr>
      <vt:lpstr>DRT PONIENTE Coordinación de RR.LL.</vt:lpstr>
      <vt:lpstr>DRT PONIENTE Coordinación de RR.LL.</vt:lpstr>
      <vt:lpstr>DRT PONIENTE Coordinación de RR.LL</vt:lpstr>
      <vt:lpstr>DRT PONIENTE Coordinación de RR.LL</vt:lpstr>
      <vt:lpstr>DRT PONIENTE Coordinación de RR.LL</vt:lpstr>
      <vt:lpstr>Artículo 330.-</vt:lpstr>
      <vt:lpstr>Artículo 330.-</vt:lpstr>
      <vt:lpstr>DETERMINACION DEL FACTOR DE PARTICIPACION FEMENINA EN EL SINDICATO</vt:lpstr>
      <vt:lpstr>DETERMINACION DEL FACTOR DE PARTICIPACION FEMENINA EN EL SINDICATO</vt:lpstr>
      <vt:lpstr>DETERMINACION DEL FACTOR DE PARTICIPACION FEMENINA EN EL SINDICATO</vt:lpstr>
      <vt:lpstr>DETERMINACION DEL FACTOR DE PARTICIPACION FEMENINA EN EL SINDICATO</vt:lpstr>
      <vt:lpstr>Presentación de PowerPoint</vt:lpstr>
      <vt:lpstr>HUELGA LEY 20.940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EJECUCION DE LA HUELGA</vt:lpstr>
      <vt:lpstr>MEDIACION OBLIGATORIA (Ex Buenos Oficios)</vt:lpstr>
      <vt:lpstr>Presentación de PowerPoint</vt:lpstr>
      <vt:lpstr>Presentación de PowerPoint</vt:lpstr>
      <vt:lpstr>Presentación de PowerPoint</vt:lpstr>
      <vt:lpstr>Presentación de PowerPoint</vt:lpstr>
      <vt:lpstr>Presentación de PowerPoint</vt:lpstr>
      <vt:lpstr>Servicios Mínimos en nuestra Legislación.</vt:lpstr>
      <vt:lpstr>¿Qué es un Servicio Mínimo?</vt:lpstr>
      <vt:lpstr>Cuándo proceden los Servicios Mínimos. (Art. 359)</vt:lpstr>
      <vt:lpstr>Categorías de Servicios Mínimos.</vt:lpstr>
      <vt:lpstr>Consideraciones Importantes.</vt:lpstr>
      <vt:lpstr>Presentación de PowerPoint</vt:lpstr>
      <vt:lpstr>Presentación de PowerPoint</vt:lpstr>
      <vt:lpstr>¿Qué son los equipos de emergencia?</vt:lpstr>
      <vt:lpstr>Calificación o determinación de los Servicios Mínimos y equipos de emergencia.</vt:lpstr>
      <vt:lpstr>Procedimiento de Calificación de Servicios mínimos y Equipos de emergencia.</vt:lpstr>
      <vt:lpstr>Qué sucede en caso que el empleador no realiza la propuesta.</vt:lpstr>
      <vt:lpstr>Facultad de presentar nuevas ofertas durante la huelga. Art 356: </vt:lpstr>
      <vt:lpstr>Gracias.</vt:lpstr>
    </vt:vector>
  </TitlesOfParts>
  <Company>Gabriel Badagnani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Héctor Acevedo Jeria</cp:lastModifiedBy>
  <cp:revision>910</cp:revision>
  <cp:lastPrinted>2016-08-25T18:17:16Z</cp:lastPrinted>
  <dcterms:created xsi:type="dcterms:W3CDTF">2010-11-27T19:44:20Z</dcterms:created>
  <dcterms:modified xsi:type="dcterms:W3CDTF">2017-06-06T15:39:19Z</dcterms:modified>
</cp:coreProperties>
</file>